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78" r:id="rId15"/>
    <p:sldId id="268" r:id="rId16"/>
    <p:sldId id="279" r:id="rId17"/>
    <p:sldId id="269" r:id="rId18"/>
    <p:sldId id="270" r:id="rId19"/>
    <p:sldId id="280" r:id="rId20"/>
    <p:sldId id="271" r:id="rId21"/>
    <p:sldId id="272" r:id="rId22"/>
    <p:sldId id="273" r:id="rId23"/>
    <p:sldId id="277" r:id="rId24"/>
    <p:sldId id="274"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74" autoAdjust="0"/>
  </p:normalViewPr>
  <p:slideViewPr>
    <p:cSldViewPr snapToGrid="0">
      <p:cViewPr varScale="1">
        <p:scale>
          <a:sx n="99" d="100"/>
          <a:sy n="99" d="100"/>
        </p:scale>
        <p:origin x="793" y="1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D35C1EE-36FA-41F2-84A5-10A9E31EE21C}" type="datetimeFigureOut">
              <a:rPr lang="tr-TR" smtClean="0"/>
              <a:t>4.06.2021</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275041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a:t>Resim eklemek için simgeye tıklayın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446686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69690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12940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108029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D35C1EE-36FA-41F2-84A5-10A9E31EE21C}" type="datetimeFigureOut">
              <a:rPr lang="tr-TR" smtClean="0"/>
              <a:t>4.06.2021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526213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a:t>Resim eklemek için simgeye tıklayın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D35C1EE-36FA-41F2-84A5-10A9E31EE21C}" type="datetimeFigureOut">
              <a:rPr lang="tr-TR" smtClean="0"/>
              <a:t>4.06.2021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997557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D35C1EE-36FA-41F2-84A5-10A9E31EE21C}" type="datetimeFigureOut">
              <a:rPr lang="tr-TR" smtClean="0"/>
              <a:t>4.06.2021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1871164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D35C1EE-36FA-41F2-84A5-10A9E31EE21C}" type="datetimeFigureOut">
              <a:rPr lang="tr-TR" smtClean="0"/>
              <a:t>4.06.2021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59320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D35C1EE-36FA-41F2-84A5-10A9E31EE21C}" type="datetimeFigureOut">
              <a:rPr lang="tr-TR" smtClean="0"/>
              <a:t>4.06.2021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842166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9D35C1EE-36FA-41F2-84A5-10A9E31EE21C}" type="datetimeFigureOut">
              <a:rPr lang="tr-TR" smtClean="0"/>
              <a:t>4.06.2021</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2895935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4183681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0" y="3073397"/>
            <a:ext cx="4878391"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3073397"/>
            <a:ext cx="4875210" cy="271780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D35C1EE-36FA-41F2-84A5-10A9E31EE21C}" type="datetimeFigureOut">
              <a:rPr lang="tr-TR" smtClean="0"/>
              <a:t>4.06.2021</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466963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9D35C1EE-36FA-41F2-84A5-10A9E31EE21C}" type="datetimeFigureOut">
              <a:rPr lang="tr-TR" smtClean="0"/>
              <a:t>4.06.2021</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356111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35C1EE-36FA-41F2-84A5-10A9E31EE21C}" type="datetimeFigureOut">
              <a:rPr lang="tr-TR" smtClean="0"/>
              <a:t>4.06.2021</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250735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70205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35C1EE-36FA-41F2-84A5-10A9E31EE21C}" type="datetimeFigureOut">
              <a:rPr lang="tr-TR" smtClean="0"/>
              <a:t>4.06.2021</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EE2DE0D-56F2-4BCA-95F2-398AEF306AE4}" type="slidenum">
              <a:rPr lang="tr-TR" smtClean="0"/>
              <a:t>‹#›</a:t>
            </a:fld>
            <a:endParaRPr lang="tr-TR"/>
          </a:p>
        </p:txBody>
      </p:sp>
    </p:spTree>
    <p:extLst>
      <p:ext uri="{BB962C8B-B14F-4D97-AF65-F5344CB8AC3E}">
        <p14:creationId xmlns:p14="http://schemas.microsoft.com/office/powerpoint/2010/main" val="2524220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35C1EE-36FA-41F2-84A5-10A9E31EE21C}" type="datetimeFigureOut">
              <a:rPr lang="tr-TR" smtClean="0"/>
              <a:t>4.06.2021</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EE2DE0D-56F2-4BCA-95F2-398AEF306AE4}" type="slidenum">
              <a:rPr lang="tr-TR" smtClean="0"/>
              <a:t>‹#›</a:t>
            </a:fld>
            <a:endParaRPr lang="tr-TR"/>
          </a:p>
        </p:txBody>
      </p:sp>
    </p:spTree>
    <p:extLst>
      <p:ext uri="{BB962C8B-B14F-4D97-AF65-F5344CB8AC3E}">
        <p14:creationId xmlns:p14="http://schemas.microsoft.com/office/powerpoint/2010/main" val="276858116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7710160-4DC4-42FD-BD86-B50606E0841A}"/>
              </a:ext>
            </a:extLst>
          </p:cNvPr>
          <p:cNvSpPr>
            <a:spLocks noGrp="1"/>
          </p:cNvSpPr>
          <p:nvPr>
            <p:ph type="title"/>
          </p:nvPr>
        </p:nvSpPr>
        <p:spPr/>
        <p:txBody>
          <a:bodyPr/>
          <a:lstStyle/>
          <a:p>
            <a:pPr algn="ctr"/>
            <a:r>
              <a:rPr lang="tr-TR" dirty="0"/>
              <a:t>ÖRÜMCEK ROBOT İLE GÖRÜNTÜ İŞLEME VE NESNE TAKİBİ</a:t>
            </a:r>
          </a:p>
        </p:txBody>
      </p:sp>
      <p:sp>
        <p:nvSpPr>
          <p:cNvPr id="3" name="İçerik Yer Tutucusu 2">
            <a:extLst>
              <a:ext uri="{FF2B5EF4-FFF2-40B4-BE49-F238E27FC236}">
                <a16:creationId xmlns:a16="http://schemas.microsoft.com/office/drawing/2014/main" id="{8C1E8284-F65A-4E1D-BE70-A3B8683A2CD5}"/>
              </a:ext>
            </a:extLst>
          </p:cNvPr>
          <p:cNvSpPr>
            <a:spLocks noGrp="1"/>
          </p:cNvSpPr>
          <p:nvPr>
            <p:ph idx="1"/>
          </p:nvPr>
        </p:nvSpPr>
        <p:spPr>
          <a:xfrm>
            <a:off x="1141413" y="2319496"/>
            <a:ext cx="9905999" cy="3541714"/>
          </a:xfrm>
        </p:spPr>
        <p:txBody>
          <a:bodyPr/>
          <a:lstStyle/>
          <a:p>
            <a:pPr marL="0" indent="0" algn="ctr">
              <a:buNone/>
            </a:pPr>
            <a:r>
              <a:rPr lang="tr-TR" dirty="0"/>
              <a:t>BERAT EREN TERZİOĞLU</a:t>
            </a:r>
          </a:p>
          <a:p>
            <a:pPr marL="0" indent="0" algn="ctr">
              <a:buNone/>
            </a:pPr>
            <a:r>
              <a:rPr lang="tr-TR" dirty="0"/>
              <a:t>170208020</a:t>
            </a:r>
          </a:p>
          <a:p>
            <a:pPr marL="0" indent="0" algn="ctr">
              <a:buNone/>
            </a:pPr>
            <a:r>
              <a:rPr lang="tr-TR" dirty="0"/>
              <a:t>KOCAELİ ÜNİVERSİTESİ ELEKTRONİK VE HABERLEŞME MÜHENDİSLİĞİ </a:t>
            </a:r>
          </a:p>
          <a:p>
            <a:pPr marL="0" indent="0" algn="ctr">
              <a:buNone/>
            </a:pPr>
            <a:r>
              <a:rPr lang="tr-TR" dirty="0"/>
              <a:t>LİSANS BİTİRME ÇALIŞMASI SUNUMU</a:t>
            </a:r>
          </a:p>
          <a:p>
            <a:pPr marL="0" indent="0" algn="ctr">
              <a:buNone/>
            </a:pPr>
            <a:r>
              <a:rPr lang="tr-TR" dirty="0"/>
              <a:t>DANIŞMAN: DOÇ. DR. SERHAT YILMAZ</a:t>
            </a:r>
          </a:p>
        </p:txBody>
      </p:sp>
    </p:spTree>
    <p:extLst>
      <p:ext uri="{BB962C8B-B14F-4D97-AF65-F5344CB8AC3E}">
        <p14:creationId xmlns:p14="http://schemas.microsoft.com/office/powerpoint/2010/main" val="28922110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49A251D-E068-47CC-A61B-EDF954272D8A}"/>
              </a:ext>
            </a:extLst>
          </p:cNvPr>
          <p:cNvSpPr>
            <a:spLocks noGrp="1"/>
          </p:cNvSpPr>
          <p:nvPr>
            <p:ph type="title"/>
          </p:nvPr>
        </p:nvSpPr>
        <p:spPr>
          <a:xfrm>
            <a:off x="1143001" y="1027821"/>
            <a:ext cx="9905998" cy="1478570"/>
          </a:xfrm>
        </p:spPr>
        <p:txBody>
          <a:bodyPr/>
          <a:lstStyle/>
          <a:p>
            <a:r>
              <a:rPr lang="tr-TR" dirty="0"/>
              <a:t>OPENCV KÜTÜPHANESİ KURULUMU</a:t>
            </a:r>
          </a:p>
        </p:txBody>
      </p:sp>
      <p:sp>
        <p:nvSpPr>
          <p:cNvPr id="3" name="İçerik Yer Tutucusu 2">
            <a:extLst>
              <a:ext uri="{FF2B5EF4-FFF2-40B4-BE49-F238E27FC236}">
                <a16:creationId xmlns:a16="http://schemas.microsoft.com/office/drawing/2014/main" id="{F6988373-29D2-4932-847A-02AEB00A0AC9}"/>
              </a:ext>
            </a:extLst>
          </p:cNvPr>
          <p:cNvSpPr>
            <a:spLocks noGrp="1"/>
          </p:cNvSpPr>
          <p:nvPr>
            <p:ph idx="1"/>
          </p:nvPr>
        </p:nvSpPr>
        <p:spPr>
          <a:xfrm>
            <a:off x="1254624" y="2990056"/>
            <a:ext cx="9905999" cy="3541714"/>
          </a:xfrm>
        </p:spPr>
        <p:txBody>
          <a:bodyPr>
            <a:normAutofit/>
          </a:bodyPr>
          <a:lstStyle/>
          <a:p>
            <a:r>
              <a:rPr lang="tr-TR" sz="1600" dirty="0"/>
              <a:t>Görüntü işleme uygulamalarını gerçekleştirmek için öncelikle OpenCV kütüphanesi kurulması gereklidir. Raspberry Pi </a:t>
            </a:r>
            <a:r>
              <a:rPr lang="tr-TR" sz="1600" dirty="0" err="1"/>
              <a:t>configuration</a:t>
            </a:r>
            <a:r>
              <a:rPr lang="tr-TR" sz="1600" dirty="0"/>
              <a:t> ekranından OpenCV kütüphanesinin indirilmesi için gereken kodlar yazılmalıdır. </a:t>
            </a:r>
          </a:p>
          <a:p>
            <a:r>
              <a:rPr lang="tr-TR" sz="1600" dirty="0"/>
              <a:t>Detaylar genel raporda verilmiştir.</a:t>
            </a:r>
          </a:p>
        </p:txBody>
      </p:sp>
    </p:spTree>
    <p:extLst>
      <p:ext uri="{BB962C8B-B14F-4D97-AF65-F5344CB8AC3E}">
        <p14:creationId xmlns:p14="http://schemas.microsoft.com/office/powerpoint/2010/main" val="2564776799"/>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EDA168-9320-4FBE-B849-8602ED698833}"/>
              </a:ext>
            </a:extLst>
          </p:cNvPr>
          <p:cNvSpPr>
            <a:spLocks noGrp="1"/>
          </p:cNvSpPr>
          <p:nvPr>
            <p:ph type="title"/>
          </p:nvPr>
        </p:nvSpPr>
        <p:spPr/>
        <p:txBody>
          <a:bodyPr/>
          <a:lstStyle/>
          <a:p>
            <a:r>
              <a:rPr lang="tr-TR" dirty="0"/>
              <a:t>Raspberry pi – Arduino haberleşmesi</a:t>
            </a:r>
          </a:p>
        </p:txBody>
      </p:sp>
      <p:sp>
        <p:nvSpPr>
          <p:cNvPr id="3" name="İçerik Yer Tutucusu 2">
            <a:extLst>
              <a:ext uri="{FF2B5EF4-FFF2-40B4-BE49-F238E27FC236}">
                <a16:creationId xmlns:a16="http://schemas.microsoft.com/office/drawing/2014/main" id="{36A20A0B-64B9-4E3B-BBD9-7595055ADE35}"/>
              </a:ext>
            </a:extLst>
          </p:cNvPr>
          <p:cNvSpPr>
            <a:spLocks noGrp="1"/>
          </p:cNvSpPr>
          <p:nvPr>
            <p:ph idx="1"/>
          </p:nvPr>
        </p:nvSpPr>
        <p:spPr>
          <a:xfrm>
            <a:off x="1141412" y="2249487"/>
            <a:ext cx="9905998" cy="2670856"/>
          </a:xfrm>
        </p:spPr>
        <p:txBody>
          <a:bodyPr>
            <a:normAutofit fontScale="62500" lnSpcReduction="20000"/>
          </a:bodyPr>
          <a:lstStyle/>
          <a:p>
            <a:r>
              <a:rPr lang="tr-TR" dirty="0"/>
              <a:t>Raspberry Pi ve Arduino Uno Seri Haberleşme Yöntemi kullanılarak haberleştirilmiştir. Bu yöntemin </a:t>
            </a:r>
            <a:r>
              <a:rPr lang="tr-TR" dirty="0" err="1"/>
              <a:t>kulanılabilmesi</a:t>
            </a:r>
            <a:r>
              <a:rPr lang="tr-TR" dirty="0"/>
              <a:t> için Raspberry Pi </a:t>
            </a:r>
            <a:r>
              <a:rPr lang="tr-TR" dirty="0" err="1"/>
              <a:t>configuration</a:t>
            </a:r>
            <a:r>
              <a:rPr lang="tr-TR" dirty="0"/>
              <a:t> ekranında aşağıdaki kodların yazılması gerekir.</a:t>
            </a:r>
          </a:p>
          <a:p>
            <a:r>
              <a:rPr lang="tr-TR" dirty="0"/>
              <a:t>	</a:t>
            </a:r>
            <a:r>
              <a:rPr lang="tr-TR" dirty="0" err="1"/>
              <a:t>sudo</a:t>
            </a:r>
            <a:r>
              <a:rPr lang="tr-TR" dirty="0"/>
              <a:t> </a:t>
            </a:r>
            <a:r>
              <a:rPr lang="tr-TR" dirty="0" err="1"/>
              <a:t>apt-get</a:t>
            </a:r>
            <a:r>
              <a:rPr lang="tr-TR" dirty="0"/>
              <a:t> </a:t>
            </a:r>
            <a:r>
              <a:rPr lang="tr-TR" dirty="0" err="1"/>
              <a:t>install</a:t>
            </a:r>
            <a:r>
              <a:rPr lang="tr-TR" dirty="0"/>
              <a:t> </a:t>
            </a:r>
            <a:r>
              <a:rPr lang="tr-TR" dirty="0" err="1"/>
              <a:t>arduino</a:t>
            </a:r>
            <a:endParaRPr lang="tr-TR" dirty="0"/>
          </a:p>
          <a:p>
            <a:r>
              <a:rPr lang="tr-TR" dirty="0"/>
              <a:t>	</a:t>
            </a:r>
            <a:r>
              <a:rPr lang="tr-TR" dirty="0" err="1"/>
              <a:t>sudo</a:t>
            </a:r>
            <a:r>
              <a:rPr lang="tr-TR" dirty="0"/>
              <a:t> </a:t>
            </a:r>
            <a:r>
              <a:rPr lang="tr-TR" dirty="0" err="1"/>
              <a:t>apt-get</a:t>
            </a:r>
            <a:r>
              <a:rPr lang="tr-TR" dirty="0"/>
              <a:t> </a:t>
            </a:r>
            <a:r>
              <a:rPr lang="tr-TR" dirty="0" err="1"/>
              <a:t>install</a:t>
            </a:r>
            <a:r>
              <a:rPr lang="tr-TR" dirty="0"/>
              <a:t> </a:t>
            </a:r>
            <a:r>
              <a:rPr lang="tr-TR" dirty="0" err="1"/>
              <a:t>python-serial</a:t>
            </a:r>
            <a:r>
              <a:rPr lang="tr-TR" dirty="0"/>
              <a:t> </a:t>
            </a:r>
            <a:r>
              <a:rPr lang="tr-TR" dirty="0" err="1"/>
              <a:t>mercurial</a:t>
            </a:r>
            <a:endParaRPr lang="tr-TR" dirty="0"/>
          </a:p>
          <a:p>
            <a:r>
              <a:rPr lang="tr-TR" dirty="0"/>
              <a:t>	python3 -m </a:t>
            </a:r>
            <a:r>
              <a:rPr lang="tr-TR" dirty="0" err="1"/>
              <a:t>pip</a:t>
            </a:r>
            <a:r>
              <a:rPr lang="tr-TR" dirty="0"/>
              <a:t> </a:t>
            </a:r>
            <a:r>
              <a:rPr lang="tr-TR" dirty="0" err="1"/>
              <a:t>install</a:t>
            </a:r>
            <a:r>
              <a:rPr lang="tr-TR" dirty="0"/>
              <a:t> </a:t>
            </a:r>
            <a:r>
              <a:rPr lang="tr-TR" dirty="0" err="1"/>
              <a:t>pyserial</a:t>
            </a:r>
            <a:endParaRPr lang="tr-TR" dirty="0"/>
          </a:p>
          <a:p>
            <a:r>
              <a:rPr lang="tr-TR" dirty="0"/>
              <a:t>	</a:t>
            </a:r>
            <a:r>
              <a:rPr lang="tr-TR" dirty="0" err="1"/>
              <a:t>sudo</a:t>
            </a:r>
            <a:r>
              <a:rPr lang="tr-TR" dirty="0"/>
              <a:t> </a:t>
            </a:r>
            <a:r>
              <a:rPr lang="tr-TR" dirty="0" err="1"/>
              <a:t>apt-get</a:t>
            </a:r>
            <a:r>
              <a:rPr lang="tr-TR" dirty="0"/>
              <a:t> </a:t>
            </a:r>
            <a:r>
              <a:rPr lang="tr-TR" dirty="0" err="1"/>
              <a:t>install</a:t>
            </a:r>
            <a:r>
              <a:rPr lang="tr-TR" dirty="0"/>
              <a:t> python3-pip</a:t>
            </a:r>
          </a:p>
          <a:p>
            <a:r>
              <a:rPr lang="tr-TR" dirty="0"/>
              <a:t>Kodlar yazıldığında Raspberry üzerinde Arduino için gerekli yazılım kurulmuş olacaktır. Donanımsal olarak kartların bağlantısı Şekilde verildiği gibi kurulmalıdır.</a:t>
            </a:r>
          </a:p>
          <a:p>
            <a:endParaRPr lang="tr-TR" dirty="0"/>
          </a:p>
        </p:txBody>
      </p:sp>
      <p:pic>
        <p:nvPicPr>
          <p:cNvPr id="4" name="Resim 3">
            <a:extLst>
              <a:ext uri="{FF2B5EF4-FFF2-40B4-BE49-F238E27FC236}">
                <a16:creationId xmlns:a16="http://schemas.microsoft.com/office/drawing/2014/main" id="{A2F30CC4-2259-49E4-8F05-25DD9A86DA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90183" y="4920343"/>
            <a:ext cx="4625611" cy="1811383"/>
          </a:xfrm>
          <a:prstGeom prst="rect">
            <a:avLst/>
          </a:prstGeom>
          <a:noFill/>
          <a:ln>
            <a:noFill/>
          </a:ln>
        </p:spPr>
      </p:pic>
    </p:spTree>
    <p:extLst>
      <p:ext uri="{BB962C8B-B14F-4D97-AF65-F5344CB8AC3E}">
        <p14:creationId xmlns:p14="http://schemas.microsoft.com/office/powerpoint/2010/main" val="635177823"/>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4993EC-1A78-4B26-BA3D-BA5D5A03D61B}"/>
              </a:ext>
            </a:extLst>
          </p:cNvPr>
          <p:cNvSpPr>
            <a:spLocks noGrp="1"/>
          </p:cNvSpPr>
          <p:nvPr>
            <p:ph type="title"/>
          </p:nvPr>
        </p:nvSpPr>
        <p:spPr/>
        <p:txBody>
          <a:bodyPr/>
          <a:lstStyle/>
          <a:p>
            <a:r>
              <a:rPr lang="tr-TR" dirty="0"/>
              <a:t>Yazılım geliştirme</a:t>
            </a:r>
          </a:p>
        </p:txBody>
      </p:sp>
      <p:sp>
        <p:nvSpPr>
          <p:cNvPr id="3" name="İçerik Yer Tutucusu 2">
            <a:extLst>
              <a:ext uri="{FF2B5EF4-FFF2-40B4-BE49-F238E27FC236}">
                <a16:creationId xmlns:a16="http://schemas.microsoft.com/office/drawing/2014/main" id="{C17F59DC-0084-4988-9FBC-18B58A9A7F71}"/>
              </a:ext>
            </a:extLst>
          </p:cNvPr>
          <p:cNvSpPr>
            <a:spLocks noGrp="1"/>
          </p:cNvSpPr>
          <p:nvPr>
            <p:ph idx="1"/>
          </p:nvPr>
        </p:nvSpPr>
        <p:spPr/>
        <p:txBody>
          <a:bodyPr>
            <a:normAutofit fontScale="62500" lnSpcReduction="20000"/>
          </a:bodyPr>
          <a:lstStyle/>
          <a:p>
            <a:pPr marL="0" indent="0">
              <a:buNone/>
            </a:pPr>
            <a:r>
              <a:rPr lang="tr-TR" dirty="0"/>
              <a:t>Yazılım geliştirme aşamasında görüntü işleme uygulaması için takip edilmesi gereken adımlar aşağıda verilmiştir.</a:t>
            </a:r>
          </a:p>
          <a:p>
            <a:pPr marL="0" indent="0">
              <a:buNone/>
            </a:pPr>
            <a:r>
              <a:rPr lang="tr-TR" dirty="0"/>
              <a:t>Örümcek Robot Projesi’nde amaç, renk skalası daha önceden belirlenmiş olan bir nesnenin kamera ekranındaki yerini tespit etmek ve bu nesnenin bulunduğu konuma göre servo motorlara PWM sinyalleri göndererek nesne takibini sağlamaktır. </a:t>
            </a:r>
          </a:p>
          <a:p>
            <a:pPr marL="0" indent="0">
              <a:buNone/>
            </a:pPr>
            <a:endParaRPr lang="tr-TR" dirty="0"/>
          </a:p>
          <a:p>
            <a:pPr marL="0" indent="0">
              <a:buNone/>
            </a:pPr>
            <a:r>
              <a:rPr lang="tr-TR" dirty="0"/>
              <a:t>Algoritma akışı aşağıdaki şekilde ilerleyecektir.</a:t>
            </a:r>
          </a:p>
          <a:p>
            <a:pPr marL="0" indent="0">
              <a:buNone/>
            </a:pPr>
            <a:r>
              <a:rPr lang="tr-TR" dirty="0"/>
              <a:t>•	Görüntüyü elde etme</a:t>
            </a:r>
          </a:p>
          <a:p>
            <a:pPr marL="0" indent="0">
              <a:buNone/>
            </a:pPr>
            <a:r>
              <a:rPr lang="tr-TR" dirty="0"/>
              <a:t>•	Ön görüntü işleme</a:t>
            </a:r>
          </a:p>
          <a:p>
            <a:pPr marL="0" indent="0">
              <a:buNone/>
            </a:pPr>
            <a:r>
              <a:rPr lang="tr-TR" dirty="0"/>
              <a:t>•	Nitelik tespiti</a:t>
            </a:r>
          </a:p>
          <a:p>
            <a:pPr marL="0" indent="0">
              <a:buNone/>
            </a:pPr>
            <a:r>
              <a:rPr lang="tr-TR" dirty="0"/>
              <a:t>•	Nesne sınıflandırılması</a:t>
            </a:r>
          </a:p>
          <a:p>
            <a:pPr marL="0" indent="0">
              <a:buNone/>
            </a:pPr>
            <a:r>
              <a:rPr lang="tr-TR" dirty="0"/>
              <a:t>•	Nesne takibi</a:t>
            </a:r>
          </a:p>
          <a:p>
            <a:pPr marL="0" indent="0">
              <a:buNone/>
            </a:pPr>
            <a:endParaRPr lang="tr-TR" dirty="0"/>
          </a:p>
        </p:txBody>
      </p:sp>
    </p:spTree>
    <p:extLst>
      <p:ext uri="{BB962C8B-B14F-4D97-AF65-F5344CB8AC3E}">
        <p14:creationId xmlns:p14="http://schemas.microsoft.com/office/powerpoint/2010/main" val="206174868"/>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F00092-0134-4C4F-B6EF-D31216AE42B8}"/>
              </a:ext>
            </a:extLst>
          </p:cNvPr>
          <p:cNvSpPr>
            <a:spLocks noGrp="1"/>
          </p:cNvSpPr>
          <p:nvPr>
            <p:ph type="title"/>
          </p:nvPr>
        </p:nvSpPr>
        <p:spPr/>
        <p:txBody>
          <a:bodyPr/>
          <a:lstStyle/>
          <a:p>
            <a:r>
              <a:rPr lang="tr-TR" dirty="0"/>
              <a:t>Görüntü işleme uygulaması algoritmasının oluşturulması </a:t>
            </a:r>
          </a:p>
        </p:txBody>
      </p:sp>
      <p:sp>
        <p:nvSpPr>
          <p:cNvPr id="3" name="İçerik Yer Tutucusu 2">
            <a:extLst>
              <a:ext uri="{FF2B5EF4-FFF2-40B4-BE49-F238E27FC236}">
                <a16:creationId xmlns:a16="http://schemas.microsoft.com/office/drawing/2014/main" id="{2FBB58BA-7D1F-4220-B23F-B76BE23E5AFD}"/>
              </a:ext>
            </a:extLst>
          </p:cNvPr>
          <p:cNvSpPr>
            <a:spLocks noGrp="1"/>
          </p:cNvSpPr>
          <p:nvPr>
            <p:ph idx="1"/>
          </p:nvPr>
        </p:nvSpPr>
        <p:spPr/>
        <p:txBody>
          <a:bodyPr>
            <a:normAutofit fontScale="70000" lnSpcReduction="20000"/>
          </a:bodyPr>
          <a:lstStyle/>
          <a:p>
            <a:r>
              <a:rPr lang="tr-TR" dirty="0"/>
              <a:t>Görüntü İşleme Uygulamaları kodlama aşamasında algoritma oluşturulurken yukarıdaki adımlar izlenmiştir. Kod dizini OpenCV kütüphanesinin, </a:t>
            </a:r>
            <a:r>
              <a:rPr lang="tr-TR" dirty="0" err="1"/>
              <a:t>numpy</a:t>
            </a:r>
            <a:r>
              <a:rPr lang="tr-TR" dirty="0"/>
              <a:t> kütüphanesinin, ve nesne merkezini depolayacak veri tipinin kütüphanelerinin </a:t>
            </a:r>
            <a:r>
              <a:rPr lang="tr-TR" dirty="0" err="1"/>
              <a:t>import</a:t>
            </a:r>
            <a:r>
              <a:rPr lang="tr-TR" dirty="0"/>
              <a:t> edilmesiyle başlar. Sonrasında nesne merkezini depolayacak veri tipi tanımlanır. Ardından kırmızı renk için RGB skalasında kırmızıya denk gelen en düşük ve en yüksek aralık tanımlanır. Kameradan görüntü alınması için OpenCV kütüphanesinden kamera kaydını başlatacak fonksiyon çağırılır. </a:t>
            </a:r>
            <a:r>
              <a:rPr lang="tr-TR" dirty="0" err="1"/>
              <a:t>While</a:t>
            </a:r>
            <a:r>
              <a:rPr lang="tr-TR" dirty="0"/>
              <a:t> döngüsü başlatılıp True değeri döndükçe </a:t>
            </a:r>
            <a:r>
              <a:rPr lang="tr-TR" dirty="0" err="1"/>
              <a:t>while</a:t>
            </a:r>
            <a:r>
              <a:rPr lang="tr-TR" dirty="0"/>
              <a:t> döngüsü içindeki işlemler yapılır. Bir </a:t>
            </a:r>
            <a:r>
              <a:rPr lang="tr-TR" dirty="0" err="1"/>
              <a:t>if</a:t>
            </a:r>
            <a:r>
              <a:rPr lang="tr-TR" dirty="0"/>
              <a:t> blok yapısı içinde </a:t>
            </a:r>
            <a:r>
              <a:rPr lang="tr-TR" dirty="0" err="1"/>
              <a:t>blurlama</a:t>
            </a:r>
            <a:r>
              <a:rPr lang="tr-TR" dirty="0"/>
              <a:t>, HSV, renk için maske oluşturma, maske etrafındaki görüntüleri silme işlemi yapılır. Sonrasında </a:t>
            </a:r>
            <a:r>
              <a:rPr lang="tr-TR" dirty="0" err="1"/>
              <a:t>kontür</a:t>
            </a:r>
            <a:r>
              <a:rPr lang="tr-TR" dirty="0"/>
              <a:t> adımına geçilir. Bu adıma geçildiğinde aynı </a:t>
            </a:r>
            <a:r>
              <a:rPr lang="tr-TR" dirty="0" err="1"/>
              <a:t>if</a:t>
            </a:r>
            <a:r>
              <a:rPr lang="tr-TR" dirty="0"/>
              <a:t> bloğu içinde kalınmalıdır. </a:t>
            </a:r>
            <a:r>
              <a:rPr lang="tr-TR" dirty="0" err="1"/>
              <a:t>Kontür</a:t>
            </a:r>
            <a:r>
              <a:rPr lang="tr-TR" dirty="0"/>
              <a:t> büyüklüğü sıfırdan büyük olduğunda cismi dikdörtgen olarak algılaması için OpenCV kütüphanesinden komut çağırılır. Cisim etrafına kutucuk oluşturması için kullanılan komut çağırılır. Cismin merkezini belli edecek komut çağırılır. Cismin merkezine pembe renkte bir nokta atanır. </a:t>
            </a:r>
            <a:r>
              <a:rPr lang="tr-TR" dirty="0" err="1"/>
              <a:t>Kontür</a:t>
            </a:r>
            <a:r>
              <a:rPr lang="tr-TR" dirty="0"/>
              <a:t> çizdirilir. Ve konum bilgisi </a:t>
            </a:r>
            <a:r>
              <a:rPr lang="tr-TR" dirty="0" err="1"/>
              <a:t>output</a:t>
            </a:r>
            <a:r>
              <a:rPr lang="tr-TR" dirty="0"/>
              <a:t> ekranına yazdırılır. Bu adımdan sonra cismin ekrandaki hareket bilgisini Arduino Uno kartına aktaracak kod bloğuna geçilir. Bu işlemlerden sonra uygulama Arduino üzerinden devam edecektir. Python kodlarına ekte yer verilmiştir.</a:t>
            </a:r>
          </a:p>
        </p:txBody>
      </p:sp>
    </p:spTree>
    <p:extLst>
      <p:ext uri="{BB962C8B-B14F-4D97-AF65-F5344CB8AC3E}">
        <p14:creationId xmlns:p14="http://schemas.microsoft.com/office/powerpoint/2010/main" val="2627323326"/>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B1FB682-8187-45A1-98BC-8B8758AF3F1B}"/>
              </a:ext>
            </a:extLst>
          </p:cNvPr>
          <p:cNvPicPr>
            <a:picLocks noChangeAspect="1"/>
          </p:cNvPicPr>
          <p:nvPr/>
        </p:nvPicPr>
        <p:blipFill>
          <a:blip r:embed="rId2"/>
          <a:stretch>
            <a:fillRect/>
          </a:stretch>
        </p:blipFill>
        <p:spPr>
          <a:xfrm>
            <a:off x="3002012" y="292336"/>
            <a:ext cx="6187976" cy="6273328"/>
          </a:xfrm>
          <a:prstGeom prst="rect">
            <a:avLst/>
          </a:prstGeom>
        </p:spPr>
      </p:pic>
    </p:spTree>
    <p:extLst>
      <p:ext uri="{BB962C8B-B14F-4D97-AF65-F5344CB8AC3E}">
        <p14:creationId xmlns:p14="http://schemas.microsoft.com/office/powerpoint/2010/main" val="384242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E96FD4-52A1-4CB6-9AA4-CD974CD7F26D}"/>
              </a:ext>
            </a:extLst>
          </p:cNvPr>
          <p:cNvSpPr>
            <a:spLocks noGrp="1"/>
          </p:cNvSpPr>
          <p:nvPr>
            <p:ph type="title"/>
          </p:nvPr>
        </p:nvSpPr>
        <p:spPr/>
        <p:txBody>
          <a:bodyPr/>
          <a:lstStyle/>
          <a:p>
            <a:r>
              <a:rPr lang="tr-TR" dirty="0"/>
              <a:t>Hareket algoritmasının oluşturulması</a:t>
            </a:r>
          </a:p>
        </p:txBody>
      </p:sp>
      <p:sp>
        <p:nvSpPr>
          <p:cNvPr id="3" name="İçerik Yer Tutucusu 2">
            <a:extLst>
              <a:ext uri="{FF2B5EF4-FFF2-40B4-BE49-F238E27FC236}">
                <a16:creationId xmlns:a16="http://schemas.microsoft.com/office/drawing/2014/main" id="{672ED6EB-0F50-4935-B2CC-88138C2C3CFF}"/>
              </a:ext>
            </a:extLst>
          </p:cNvPr>
          <p:cNvSpPr>
            <a:spLocks noGrp="1"/>
          </p:cNvSpPr>
          <p:nvPr>
            <p:ph idx="1"/>
          </p:nvPr>
        </p:nvSpPr>
        <p:spPr/>
        <p:txBody>
          <a:bodyPr>
            <a:normAutofit/>
          </a:bodyPr>
          <a:lstStyle/>
          <a:p>
            <a:r>
              <a:rPr lang="tr-TR" sz="1600" dirty="0"/>
              <a:t>Servo motorların sürülmesi Arduino Uno aracılığıyla sağlanmıştır. Öncelikle motorlara PWM sinyallerinin gönderilmesi için Raspberry Pi kartından nesne tespiti sinyallerinin gönderilmesi gerekmektedir. Öncelikle motorlar ve giriş pinleri tanımlanmalıdır. Sonrasında Raspberry Pi ile haberleşme için kullanılacak kodlar yazılmalıdır. Raspberry </a:t>
            </a:r>
            <a:r>
              <a:rPr lang="tr-TR" sz="1600" dirty="0" err="1"/>
              <a:t>Pi’den</a:t>
            </a:r>
            <a:r>
              <a:rPr lang="tr-TR" sz="1600" dirty="0"/>
              <a:t> gelen sayısal değerler bir değişkene atanmalı ve PWM sinyallerini bu değişkene göre oluşturacak fonksiyon tanımlamaları yapılmalıdır. Bu fonksiyonlar oluşturulurken dikkat edilmesi gereken hususlar daha önce verilen hareket mekanizmasının uygulanması işlemidir. Yön kontrolleri farklı PWM sinyalleri ile sağlanacağından her yön için farklı bir fonksiyon oluşturulmalıdır. Yön fonksiyonları oluşturulurken motor hızları da cismi takip edebilecek miktarda olmalıdır. Tüm fonksiyon blokları oluşturulurken </a:t>
            </a:r>
            <a:r>
              <a:rPr lang="tr-TR" sz="1600" dirty="0" err="1"/>
              <a:t>if</a:t>
            </a:r>
            <a:r>
              <a:rPr lang="tr-TR" sz="1600" dirty="0"/>
              <a:t>-else bloğu içinde olmalıdır. Kodlar derlenip karta yüklendikten sonra gerekli donanımsal bağlantılar robot üzerinde yapılır ve sistem çalışır hale getirilmiştir.</a:t>
            </a:r>
          </a:p>
        </p:txBody>
      </p:sp>
    </p:spTree>
    <p:extLst>
      <p:ext uri="{BB962C8B-B14F-4D97-AF65-F5344CB8AC3E}">
        <p14:creationId xmlns:p14="http://schemas.microsoft.com/office/powerpoint/2010/main" val="3161367961"/>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4F3CEA9-EA5C-4BEA-AA9B-730F07718E82}"/>
              </a:ext>
            </a:extLst>
          </p:cNvPr>
          <p:cNvPicPr>
            <a:picLocks noChangeAspect="1"/>
          </p:cNvPicPr>
          <p:nvPr/>
        </p:nvPicPr>
        <p:blipFill>
          <a:blip r:embed="rId2"/>
          <a:stretch>
            <a:fillRect/>
          </a:stretch>
        </p:blipFill>
        <p:spPr>
          <a:xfrm>
            <a:off x="3431178" y="798347"/>
            <a:ext cx="5130868" cy="5473349"/>
          </a:xfrm>
          <a:prstGeom prst="rect">
            <a:avLst/>
          </a:prstGeom>
        </p:spPr>
      </p:pic>
    </p:spTree>
    <p:extLst>
      <p:ext uri="{BB962C8B-B14F-4D97-AF65-F5344CB8AC3E}">
        <p14:creationId xmlns:p14="http://schemas.microsoft.com/office/powerpoint/2010/main" val="2804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1FC56F-9C4A-41D6-9A93-12065ED783A3}"/>
              </a:ext>
            </a:extLst>
          </p:cNvPr>
          <p:cNvSpPr>
            <a:spLocks noGrp="1"/>
          </p:cNvSpPr>
          <p:nvPr>
            <p:ph type="title"/>
          </p:nvPr>
        </p:nvSpPr>
        <p:spPr/>
        <p:txBody>
          <a:bodyPr/>
          <a:lstStyle/>
          <a:p>
            <a:pPr algn="ctr"/>
            <a:r>
              <a:rPr lang="tr-TR" dirty="0"/>
              <a:t>sonuç</a:t>
            </a:r>
          </a:p>
        </p:txBody>
      </p:sp>
      <p:sp>
        <p:nvSpPr>
          <p:cNvPr id="3" name="İçerik Yer Tutucusu 2">
            <a:extLst>
              <a:ext uri="{FF2B5EF4-FFF2-40B4-BE49-F238E27FC236}">
                <a16:creationId xmlns:a16="http://schemas.microsoft.com/office/drawing/2014/main" id="{DB02C4B3-919F-4615-B1ED-65ED35B2A67E}"/>
              </a:ext>
            </a:extLst>
          </p:cNvPr>
          <p:cNvSpPr>
            <a:spLocks noGrp="1"/>
          </p:cNvSpPr>
          <p:nvPr>
            <p:ph idx="1"/>
          </p:nvPr>
        </p:nvSpPr>
        <p:spPr>
          <a:xfrm>
            <a:off x="6862618" y="2249486"/>
            <a:ext cx="4184793" cy="3032761"/>
          </a:xfrm>
        </p:spPr>
        <p:txBody>
          <a:bodyPr>
            <a:normAutofit/>
          </a:bodyPr>
          <a:lstStyle/>
          <a:p>
            <a:r>
              <a:rPr lang="tr-TR" sz="1600" dirty="0">
                <a:effectLst/>
                <a:latin typeface="Times New Roman" panose="02020603050405020304" pitchFamily="18" charset="0"/>
                <a:ea typeface="Times New Roman" panose="02020603050405020304" pitchFamily="18" charset="0"/>
              </a:rPr>
              <a:t>Görüntü İşleme Kodları başarılı bir şekilde nesneyi tespit edebilmekte ve nesnenin hareketini algılayabilmektedir. Örümcek Robot Nesne Tespiti ve Takibini gerçekleştirmiştir. Farklı renkli cisimlerin algılanması için ve farklı araçlarda kodların kullanılabilmesi için kodlar revize edilmelidir. </a:t>
            </a:r>
          </a:p>
          <a:p>
            <a:endParaRPr lang="tr-TR" sz="1600" dirty="0">
              <a:effectLst/>
              <a:latin typeface="Times New Roman" panose="02020603050405020304" pitchFamily="18" charset="0"/>
              <a:ea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66A96CAC-437D-479E-80DD-32B2865D408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3441" y="2097088"/>
            <a:ext cx="5090795" cy="3185160"/>
          </a:xfrm>
          <a:prstGeom prst="rect">
            <a:avLst/>
          </a:prstGeom>
          <a:noFill/>
          <a:ln>
            <a:noFill/>
          </a:ln>
        </p:spPr>
      </p:pic>
    </p:spTree>
    <p:extLst>
      <p:ext uri="{BB962C8B-B14F-4D97-AF65-F5344CB8AC3E}">
        <p14:creationId xmlns:p14="http://schemas.microsoft.com/office/powerpoint/2010/main" val="894684860"/>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DB87FE-93D0-4283-B861-1195E4C21ABC}"/>
              </a:ext>
            </a:extLst>
          </p:cNvPr>
          <p:cNvSpPr>
            <a:spLocks noGrp="1"/>
          </p:cNvSpPr>
          <p:nvPr>
            <p:ph type="title"/>
          </p:nvPr>
        </p:nvSpPr>
        <p:spPr/>
        <p:txBody>
          <a:bodyPr/>
          <a:lstStyle/>
          <a:p>
            <a:r>
              <a:rPr lang="tr-TR" dirty="0"/>
              <a:t>Deneysel sonuçlar</a:t>
            </a:r>
          </a:p>
        </p:txBody>
      </p:sp>
      <p:sp>
        <p:nvSpPr>
          <p:cNvPr id="3" name="İçerik Yer Tutucusu 2">
            <a:extLst>
              <a:ext uri="{FF2B5EF4-FFF2-40B4-BE49-F238E27FC236}">
                <a16:creationId xmlns:a16="http://schemas.microsoft.com/office/drawing/2014/main" id="{0808B6DE-64BD-4988-9505-F26F8A73E46A}"/>
              </a:ext>
            </a:extLst>
          </p:cNvPr>
          <p:cNvSpPr>
            <a:spLocks noGrp="1"/>
          </p:cNvSpPr>
          <p:nvPr>
            <p:ph idx="1"/>
          </p:nvPr>
        </p:nvSpPr>
        <p:spPr>
          <a:xfrm>
            <a:off x="1141413" y="2249487"/>
            <a:ext cx="4495600" cy="3541714"/>
          </a:xfrm>
        </p:spPr>
        <p:txBody>
          <a:bodyPr/>
          <a:lstStyle/>
          <a:p>
            <a:r>
              <a:rPr lang="tr-TR" sz="1800" dirty="0">
                <a:latin typeface="Times New Roman" panose="02020603050405020304" pitchFamily="18" charset="0"/>
                <a:ea typeface="Times New Roman" panose="02020603050405020304" pitchFamily="18" charset="0"/>
              </a:rPr>
              <a:t>Örümcek Robot, takip uygulamasını başarıyla gerçekleştirmiştir. </a:t>
            </a:r>
            <a:r>
              <a:rPr lang="tr-TR" sz="1800" dirty="0">
                <a:effectLst/>
                <a:latin typeface="Times New Roman" panose="02020603050405020304" pitchFamily="18" charset="0"/>
                <a:ea typeface="Times New Roman" panose="02020603050405020304" pitchFamily="18" charset="0"/>
              </a:rPr>
              <a:t>Raspberry Pi kartının çalışma hızından ötürü bazı aksaklıklar tespit edilse de denemelerin çoğunda komutlar yerine getirilmiştir. </a:t>
            </a:r>
            <a:r>
              <a:rPr lang="tr-TR" sz="1800" dirty="0">
                <a:latin typeface="Times New Roman" panose="02020603050405020304" pitchFamily="18" charset="0"/>
                <a:ea typeface="Times New Roman" panose="02020603050405020304" pitchFamily="18" charset="0"/>
              </a:rPr>
              <a:t>Servo m</a:t>
            </a:r>
            <a:r>
              <a:rPr lang="tr-TR" sz="1800" dirty="0">
                <a:effectLst/>
                <a:latin typeface="Times New Roman" panose="02020603050405020304" pitchFamily="18" charset="0"/>
                <a:ea typeface="Times New Roman" panose="02020603050405020304" pitchFamily="18" charset="0"/>
              </a:rPr>
              <a:t>otorların ağırlıktan ötürü zorlandığı tespit edilmiştir. </a:t>
            </a:r>
          </a:p>
          <a:p>
            <a:endParaRPr lang="tr-TR" dirty="0"/>
          </a:p>
        </p:txBody>
      </p:sp>
      <p:pic>
        <p:nvPicPr>
          <p:cNvPr id="4" name="Resim 3">
            <a:extLst>
              <a:ext uri="{FF2B5EF4-FFF2-40B4-BE49-F238E27FC236}">
                <a16:creationId xmlns:a16="http://schemas.microsoft.com/office/drawing/2014/main" id="{7210BBF7-DA92-434F-B3E8-687A50C68129}"/>
              </a:ext>
            </a:extLst>
          </p:cNvPr>
          <p:cNvPicPr>
            <a:picLocks noChangeAspect="1"/>
          </p:cNvPicPr>
          <p:nvPr/>
        </p:nvPicPr>
        <p:blipFill>
          <a:blip r:embed="rId2"/>
          <a:stretch>
            <a:fillRect/>
          </a:stretch>
        </p:blipFill>
        <p:spPr>
          <a:xfrm>
            <a:off x="6551811" y="2097088"/>
            <a:ext cx="4495600" cy="3366660"/>
          </a:xfrm>
          <a:prstGeom prst="rect">
            <a:avLst/>
          </a:prstGeom>
        </p:spPr>
      </p:pic>
    </p:spTree>
    <p:extLst>
      <p:ext uri="{BB962C8B-B14F-4D97-AF65-F5344CB8AC3E}">
        <p14:creationId xmlns:p14="http://schemas.microsoft.com/office/powerpoint/2010/main" val="1848186769"/>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A3FC4F4-4BF8-4A38-9EB4-D68A52B8826F}"/>
              </a:ext>
            </a:extLst>
          </p:cNvPr>
          <p:cNvSpPr>
            <a:spLocks noGrp="1"/>
          </p:cNvSpPr>
          <p:nvPr>
            <p:ph idx="1"/>
          </p:nvPr>
        </p:nvSpPr>
        <p:spPr>
          <a:xfrm>
            <a:off x="1143000" y="823809"/>
            <a:ext cx="9905999" cy="3541714"/>
          </a:xfrm>
        </p:spPr>
        <p:txBody>
          <a:bodyPr/>
          <a:lstStyle/>
          <a:p>
            <a:r>
              <a:rPr lang="tr-TR" dirty="0">
                <a:latin typeface="Times New Roman" panose="02020603050405020304" pitchFamily="18" charset="0"/>
                <a:cs typeface="Times New Roman" panose="02020603050405020304" pitchFamily="18" charset="0"/>
              </a:rPr>
              <a:t>Görüntü İşleme Deney Aşaması: </a:t>
            </a:r>
          </a:p>
        </p:txBody>
      </p:sp>
      <p:pic>
        <p:nvPicPr>
          <p:cNvPr id="5" name="Resim 4">
            <a:extLst>
              <a:ext uri="{FF2B5EF4-FFF2-40B4-BE49-F238E27FC236}">
                <a16:creationId xmlns:a16="http://schemas.microsoft.com/office/drawing/2014/main" id="{B043ACA3-CDDE-4AEF-88E3-EB82A2726C75}"/>
              </a:ext>
            </a:extLst>
          </p:cNvPr>
          <p:cNvPicPr>
            <a:picLocks noChangeAspect="1"/>
          </p:cNvPicPr>
          <p:nvPr/>
        </p:nvPicPr>
        <p:blipFill>
          <a:blip r:embed="rId2"/>
          <a:stretch>
            <a:fillRect/>
          </a:stretch>
        </p:blipFill>
        <p:spPr>
          <a:xfrm>
            <a:off x="2759129" y="1764275"/>
            <a:ext cx="6296381" cy="3541714"/>
          </a:xfrm>
          <a:prstGeom prst="rect">
            <a:avLst/>
          </a:prstGeom>
        </p:spPr>
      </p:pic>
    </p:spTree>
    <p:extLst>
      <p:ext uri="{BB962C8B-B14F-4D97-AF65-F5344CB8AC3E}">
        <p14:creationId xmlns:p14="http://schemas.microsoft.com/office/powerpoint/2010/main" val="35427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9350B2-1159-4E80-9EDA-E7EE39AF2599}"/>
              </a:ext>
            </a:extLst>
          </p:cNvPr>
          <p:cNvSpPr>
            <a:spLocks noGrp="1"/>
          </p:cNvSpPr>
          <p:nvPr>
            <p:ph type="title"/>
          </p:nvPr>
        </p:nvSpPr>
        <p:spPr/>
        <p:txBody>
          <a:bodyPr/>
          <a:lstStyle/>
          <a:p>
            <a:pPr algn="ctr"/>
            <a:r>
              <a:rPr lang="tr-TR" dirty="0"/>
              <a:t>Örümcek robot ile görüntü işleme ve YAPAY ZEKA UYGULAMALARI</a:t>
            </a:r>
          </a:p>
        </p:txBody>
      </p:sp>
      <p:pic>
        <p:nvPicPr>
          <p:cNvPr id="7" name="İçerik Yer Tutucusu 6">
            <a:extLst>
              <a:ext uri="{FF2B5EF4-FFF2-40B4-BE49-F238E27FC236}">
                <a16:creationId xmlns:a16="http://schemas.microsoft.com/office/drawing/2014/main" id="{FFB77CE8-299B-4681-80F3-38EFA4CDDC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1029" y="2249487"/>
            <a:ext cx="5729960" cy="4286279"/>
          </a:xfrm>
        </p:spPr>
      </p:pic>
    </p:spTree>
    <p:extLst>
      <p:ext uri="{BB962C8B-B14F-4D97-AF65-F5344CB8AC3E}">
        <p14:creationId xmlns:p14="http://schemas.microsoft.com/office/powerpoint/2010/main" val="2306311736"/>
      </p:ext>
    </p:extLst>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112394-2EA6-4C3B-ABD7-B23DBB655A5B}"/>
              </a:ext>
            </a:extLst>
          </p:cNvPr>
          <p:cNvSpPr>
            <a:spLocks noGrp="1"/>
          </p:cNvSpPr>
          <p:nvPr>
            <p:ph type="title"/>
          </p:nvPr>
        </p:nvSpPr>
        <p:spPr/>
        <p:txBody>
          <a:bodyPr/>
          <a:lstStyle/>
          <a:p>
            <a:r>
              <a:rPr lang="tr-TR" dirty="0"/>
              <a:t>kaynaklar</a:t>
            </a:r>
          </a:p>
        </p:txBody>
      </p:sp>
      <p:sp>
        <p:nvSpPr>
          <p:cNvPr id="3" name="İçerik Yer Tutucusu 2">
            <a:extLst>
              <a:ext uri="{FF2B5EF4-FFF2-40B4-BE49-F238E27FC236}">
                <a16:creationId xmlns:a16="http://schemas.microsoft.com/office/drawing/2014/main" id="{2A1C6AA4-C663-4805-BFE5-B43057F1B505}"/>
              </a:ext>
            </a:extLst>
          </p:cNvPr>
          <p:cNvSpPr>
            <a:spLocks noGrp="1"/>
          </p:cNvSpPr>
          <p:nvPr>
            <p:ph idx="1"/>
          </p:nvPr>
        </p:nvSpPr>
        <p:spPr/>
        <p:txBody>
          <a:bodyPr>
            <a:normAutofit fontScale="85000" lnSpcReduction="10000"/>
          </a:bodyPr>
          <a:lstStyle/>
          <a:p>
            <a:r>
              <a:rPr lang="tr-TR" dirty="0"/>
              <a:t>YILMAZ, S.(2020), KILCI, B.(2020), 6 Serbestlik Dereceli Sualtı Aracı ve Manipülatör Sistemi İle Görüntü İşleme Uygulamaları,  İleri Mühendislik Çalışmaları ve Teknolojileri Dergisi,1(2), 63-79</a:t>
            </a:r>
          </a:p>
          <a:p>
            <a:r>
              <a:rPr lang="tr-TR" dirty="0"/>
              <a:t>REN, S. (2015), HE, K. (2015), GIRSICK, R. (2015), SUN, J. (2015), </a:t>
            </a:r>
            <a:r>
              <a:rPr lang="tr-TR" dirty="0" err="1"/>
              <a:t>Faster</a:t>
            </a:r>
            <a:r>
              <a:rPr lang="tr-TR" dirty="0"/>
              <a:t> R-CNN: </a:t>
            </a:r>
            <a:r>
              <a:rPr lang="tr-TR" dirty="0" err="1"/>
              <a:t>Towards</a:t>
            </a:r>
            <a:r>
              <a:rPr lang="tr-TR" dirty="0"/>
              <a:t> Real-Time Object </a:t>
            </a:r>
            <a:r>
              <a:rPr lang="tr-TR" dirty="0" err="1"/>
              <a:t>Detection</a:t>
            </a:r>
            <a:r>
              <a:rPr lang="tr-TR" dirty="0"/>
              <a:t> </a:t>
            </a:r>
            <a:r>
              <a:rPr lang="tr-TR" dirty="0" err="1"/>
              <a:t>with</a:t>
            </a:r>
            <a:r>
              <a:rPr lang="tr-TR" dirty="0"/>
              <a:t> </a:t>
            </a:r>
            <a:r>
              <a:rPr lang="tr-TR" dirty="0" err="1"/>
              <a:t>Region</a:t>
            </a:r>
            <a:r>
              <a:rPr lang="tr-TR" dirty="0"/>
              <a:t> </a:t>
            </a:r>
            <a:r>
              <a:rPr lang="tr-TR" dirty="0" err="1"/>
              <a:t>Proposal</a:t>
            </a:r>
            <a:r>
              <a:rPr lang="tr-TR" dirty="0"/>
              <a:t> Networks, Cornell </a:t>
            </a:r>
            <a:r>
              <a:rPr lang="tr-TR" dirty="0" err="1"/>
              <a:t>University</a:t>
            </a:r>
            <a:endParaRPr lang="tr-TR" dirty="0"/>
          </a:p>
          <a:p>
            <a:r>
              <a:rPr lang="tr-TR" dirty="0"/>
              <a:t>MALLICK, S. (2016), </a:t>
            </a:r>
            <a:r>
              <a:rPr lang="tr-TR" dirty="0" err="1"/>
              <a:t>Histogram</a:t>
            </a:r>
            <a:r>
              <a:rPr lang="tr-TR" dirty="0"/>
              <a:t> of </a:t>
            </a:r>
            <a:r>
              <a:rPr lang="tr-TR" dirty="0" err="1"/>
              <a:t>Oriented</a:t>
            </a:r>
            <a:r>
              <a:rPr lang="tr-TR" dirty="0"/>
              <a:t> </a:t>
            </a:r>
            <a:r>
              <a:rPr lang="tr-TR" dirty="0" err="1"/>
              <a:t>Gradients</a:t>
            </a:r>
            <a:r>
              <a:rPr lang="tr-TR" dirty="0"/>
              <a:t> </a:t>
            </a:r>
            <a:r>
              <a:rPr lang="tr-TR" dirty="0" err="1"/>
              <a:t>explained</a:t>
            </a:r>
            <a:r>
              <a:rPr lang="tr-TR" dirty="0"/>
              <a:t> </a:t>
            </a:r>
            <a:r>
              <a:rPr lang="tr-TR" dirty="0" err="1"/>
              <a:t>using</a:t>
            </a:r>
            <a:r>
              <a:rPr lang="tr-TR" dirty="0"/>
              <a:t> OpenCV, 10 Mayıs 2021 tarihinde https://learnopencv.com/histogram-of-oriented-gradients/ adresinden alındı.</a:t>
            </a:r>
          </a:p>
          <a:p>
            <a:r>
              <a:rPr lang="tr-TR" dirty="0"/>
              <a:t>YILMAZ S. (2007),” Bulanık Mantık ve Mühendislik Uygulamaları”, KOU Yayınları, Yayın No: 289</a:t>
            </a:r>
          </a:p>
          <a:p>
            <a:endParaRPr lang="tr-TR" dirty="0"/>
          </a:p>
        </p:txBody>
      </p:sp>
    </p:spTree>
    <p:extLst>
      <p:ext uri="{BB962C8B-B14F-4D97-AF65-F5344CB8AC3E}">
        <p14:creationId xmlns:p14="http://schemas.microsoft.com/office/powerpoint/2010/main" val="3500948016"/>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038A8C-0F5B-4E27-A2B9-AF09A763CF81}"/>
              </a:ext>
            </a:extLst>
          </p:cNvPr>
          <p:cNvSpPr>
            <a:spLocks noGrp="1"/>
          </p:cNvSpPr>
          <p:nvPr>
            <p:ph type="title"/>
          </p:nvPr>
        </p:nvSpPr>
        <p:spPr>
          <a:xfrm>
            <a:off x="1585550" y="87295"/>
            <a:ext cx="9905998" cy="1478570"/>
          </a:xfrm>
        </p:spPr>
        <p:txBody>
          <a:bodyPr/>
          <a:lstStyle/>
          <a:p>
            <a:pPr algn="ctr"/>
            <a:r>
              <a:rPr lang="tr-TR" dirty="0"/>
              <a:t>Ek a</a:t>
            </a:r>
          </a:p>
        </p:txBody>
      </p:sp>
      <p:pic>
        <p:nvPicPr>
          <p:cNvPr id="6" name="İçerik Yer Tutucusu 5">
            <a:extLst>
              <a:ext uri="{FF2B5EF4-FFF2-40B4-BE49-F238E27FC236}">
                <a16:creationId xmlns:a16="http://schemas.microsoft.com/office/drawing/2014/main" id="{897E5400-58D3-42C8-8EC7-C27DE86DEAA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9851" y="1079863"/>
            <a:ext cx="5251269" cy="5556068"/>
          </a:xfrm>
          <a:prstGeom prst="rect">
            <a:avLst/>
          </a:prstGeom>
          <a:noFill/>
          <a:ln>
            <a:noFill/>
          </a:ln>
        </p:spPr>
      </p:pic>
    </p:spTree>
    <p:extLst>
      <p:ext uri="{BB962C8B-B14F-4D97-AF65-F5344CB8AC3E}">
        <p14:creationId xmlns:p14="http://schemas.microsoft.com/office/powerpoint/2010/main" val="16118539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F0CB2C5B-5121-4EEC-8BA5-23F2840F9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731" y="242775"/>
            <a:ext cx="8790538" cy="6372450"/>
          </a:xfrm>
          <a:prstGeom prst="rect">
            <a:avLst/>
          </a:prstGeom>
        </p:spPr>
      </p:pic>
    </p:spTree>
    <p:extLst>
      <p:ext uri="{BB962C8B-B14F-4D97-AF65-F5344CB8AC3E}">
        <p14:creationId xmlns:p14="http://schemas.microsoft.com/office/powerpoint/2010/main" val="13586100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AF93BF9-622F-4CD5-9071-36DDE46D77DE}"/>
              </a:ext>
            </a:extLst>
          </p:cNvPr>
          <p:cNvPicPr>
            <a:picLocks noChangeAspect="1"/>
          </p:cNvPicPr>
          <p:nvPr/>
        </p:nvPicPr>
        <p:blipFill>
          <a:blip r:embed="rId2"/>
          <a:stretch>
            <a:fillRect/>
          </a:stretch>
        </p:blipFill>
        <p:spPr>
          <a:xfrm>
            <a:off x="1992086" y="483674"/>
            <a:ext cx="8207828" cy="5890651"/>
          </a:xfrm>
          <a:prstGeom prst="rect">
            <a:avLst/>
          </a:prstGeom>
        </p:spPr>
      </p:pic>
    </p:spTree>
    <p:extLst>
      <p:ext uri="{BB962C8B-B14F-4D97-AF65-F5344CB8AC3E}">
        <p14:creationId xmlns:p14="http://schemas.microsoft.com/office/powerpoint/2010/main" val="200916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1B0EF-2399-4311-826A-CF324B053FB2}"/>
              </a:ext>
            </a:extLst>
          </p:cNvPr>
          <p:cNvSpPr>
            <a:spLocks noGrp="1"/>
          </p:cNvSpPr>
          <p:nvPr>
            <p:ph type="title"/>
          </p:nvPr>
        </p:nvSpPr>
        <p:spPr>
          <a:xfrm>
            <a:off x="1143001" y="-235974"/>
            <a:ext cx="9905998" cy="1478570"/>
          </a:xfrm>
        </p:spPr>
        <p:txBody>
          <a:bodyPr/>
          <a:lstStyle/>
          <a:p>
            <a:pPr algn="ctr"/>
            <a:r>
              <a:rPr lang="tr-TR" dirty="0"/>
              <a:t>Ek b</a:t>
            </a:r>
          </a:p>
        </p:txBody>
      </p:sp>
      <p:pic>
        <p:nvPicPr>
          <p:cNvPr id="4" name="Resim 3">
            <a:extLst>
              <a:ext uri="{FF2B5EF4-FFF2-40B4-BE49-F238E27FC236}">
                <a16:creationId xmlns:a16="http://schemas.microsoft.com/office/drawing/2014/main" id="{A09C5B51-6301-4176-A8F8-8E09AC83A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881" y="880272"/>
            <a:ext cx="5486921" cy="5785714"/>
          </a:xfrm>
          <a:prstGeom prst="rect">
            <a:avLst/>
          </a:prstGeom>
        </p:spPr>
      </p:pic>
    </p:spTree>
    <p:extLst>
      <p:ext uri="{BB962C8B-B14F-4D97-AF65-F5344CB8AC3E}">
        <p14:creationId xmlns:p14="http://schemas.microsoft.com/office/powerpoint/2010/main" val="33126411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A69541-070B-4261-A0E0-26F00E4E9DE4}"/>
              </a:ext>
            </a:extLst>
          </p:cNvPr>
          <p:cNvSpPr>
            <a:spLocks noGrp="1"/>
          </p:cNvSpPr>
          <p:nvPr>
            <p:ph type="title"/>
          </p:nvPr>
        </p:nvSpPr>
        <p:spPr>
          <a:xfrm>
            <a:off x="1143001" y="2689715"/>
            <a:ext cx="9905998" cy="1478570"/>
          </a:xfrm>
        </p:spPr>
        <p:txBody>
          <a:bodyPr>
            <a:normAutofit fontScale="90000"/>
          </a:bodyPr>
          <a:lstStyle/>
          <a:p>
            <a:pPr algn="ctr"/>
            <a:r>
              <a:rPr lang="tr-TR" dirty="0"/>
              <a:t>DİNLEDİĞİNİZ İÇİN TEŞEKKÜRLER</a:t>
            </a:r>
            <a:br>
              <a:rPr lang="tr-TR" dirty="0"/>
            </a:br>
            <a:br>
              <a:rPr lang="tr-TR" dirty="0"/>
            </a:br>
            <a:r>
              <a:rPr lang="tr-TR" dirty="0"/>
              <a:t>BERAT EREN TERZİOĞLU</a:t>
            </a:r>
          </a:p>
        </p:txBody>
      </p:sp>
    </p:spTree>
    <p:extLst>
      <p:ext uri="{BB962C8B-B14F-4D97-AF65-F5344CB8AC3E}">
        <p14:creationId xmlns:p14="http://schemas.microsoft.com/office/powerpoint/2010/main" val="41439728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316072-C2B0-454D-992A-21BAA873CEB7}"/>
              </a:ext>
            </a:extLst>
          </p:cNvPr>
          <p:cNvSpPr>
            <a:spLocks noGrp="1"/>
          </p:cNvSpPr>
          <p:nvPr>
            <p:ph type="title"/>
          </p:nvPr>
        </p:nvSpPr>
        <p:spPr/>
        <p:txBody>
          <a:bodyPr/>
          <a:lstStyle/>
          <a:p>
            <a:r>
              <a:rPr lang="tr-TR" dirty="0"/>
              <a:t>giriş</a:t>
            </a:r>
          </a:p>
        </p:txBody>
      </p:sp>
      <p:sp>
        <p:nvSpPr>
          <p:cNvPr id="3" name="İçerik Yer Tutucusu 2">
            <a:extLst>
              <a:ext uri="{FF2B5EF4-FFF2-40B4-BE49-F238E27FC236}">
                <a16:creationId xmlns:a16="http://schemas.microsoft.com/office/drawing/2014/main" id="{BEB2155F-4D26-4EA2-8C43-73617B03265C}"/>
              </a:ext>
            </a:extLst>
          </p:cNvPr>
          <p:cNvSpPr>
            <a:spLocks noGrp="1"/>
          </p:cNvSpPr>
          <p:nvPr>
            <p:ph idx="1"/>
          </p:nvPr>
        </p:nvSpPr>
        <p:spPr>
          <a:xfrm>
            <a:off x="1141412" y="2249486"/>
            <a:ext cx="9905999" cy="4123321"/>
          </a:xfrm>
        </p:spPr>
        <p:txBody>
          <a:bodyPr>
            <a:normAutofit fontScale="85000" lnSpcReduction="20000"/>
          </a:bodyPr>
          <a:lstStyle/>
          <a:p>
            <a:pPr algn="just"/>
            <a:r>
              <a:rPr lang="en-GB" sz="1800" dirty="0">
                <a:effectLst/>
                <a:latin typeface="Times New Roman" panose="02020603050405020304" pitchFamily="18" charset="0"/>
                <a:ea typeface="Times New Roman" panose="02020603050405020304" pitchFamily="18" charset="0"/>
              </a:rPr>
              <a:t>İnsansız </a:t>
            </a:r>
            <a:r>
              <a:rPr lang="en-GB" sz="1800" dirty="0" err="1">
                <a:effectLst/>
                <a:latin typeface="Times New Roman" panose="02020603050405020304" pitchFamily="18" charset="0"/>
                <a:ea typeface="Times New Roman" panose="02020603050405020304" pitchFamily="18" charset="0"/>
              </a:rPr>
              <a:t>araçlar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günümüzde</a:t>
            </a:r>
            <a:r>
              <a:rPr lang="tr-TR" sz="1800" dirty="0">
                <a:effectLst/>
                <a:latin typeface="Times New Roman" panose="02020603050405020304" pitchFamily="18" charset="0"/>
                <a:ea typeface="Times New Roman" panose="02020603050405020304" pitchFamily="18" charset="0"/>
              </a:rPr>
              <a: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endüstride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günlük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yaşamımızda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yaygın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şekilde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kullanılmaktadır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Endüstride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hızlı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kesin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sonuç</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almak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için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kullanılan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insansız</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araçlar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günlük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yaşantımızı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daha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kolay</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hale </a:t>
            </a:r>
            <a:r>
              <a:rPr lang="en-GB" sz="1800" dirty="0" err="1">
                <a:effectLst/>
                <a:latin typeface="Times New Roman" panose="02020603050405020304" pitchFamily="18" charset="0"/>
                <a:ea typeface="Times New Roman" panose="02020603050405020304" pitchFamily="18" charset="0"/>
              </a:rPr>
              <a:t>getirmek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için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geliştirilmiştir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Buradan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yola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çıkarak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temel</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anlamda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otonom</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edebilecek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yapay</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zeka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uygulamaları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geliştirmeye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müsait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olan</a:t>
            </a:r>
            <a:r>
              <a:rPr lang="en-GB" sz="1800" dirty="0">
                <a:effectLst/>
                <a:latin typeface="Times New Roman" panose="02020603050405020304" pitchFamily="18" charset="0"/>
                <a:ea typeface="Times New Roman" panose="02020603050405020304" pitchFamily="18" charset="0"/>
              </a:rPr>
              <a:t> 4 </a:t>
            </a:r>
            <a:r>
              <a:rPr lang="en-GB" sz="1800" dirty="0" err="1">
                <a:effectLst/>
                <a:latin typeface="Times New Roman" panose="02020603050405020304" pitchFamily="18" charset="0"/>
                <a:ea typeface="Times New Roman" panose="02020603050405020304" pitchFamily="18" charset="0"/>
              </a:rPr>
              <a:t>kollu</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örümcek</a:t>
            </a:r>
            <a:r>
              <a:rPr lang="en-GB" sz="1800" dirty="0">
                <a:effectLst/>
                <a:latin typeface="Times New Roman" panose="02020603050405020304" pitchFamily="18" charset="0"/>
                <a:ea typeface="Times New Roman" panose="02020603050405020304" pitchFamily="18" charset="0"/>
              </a:rPr>
              <a:t> robot </a:t>
            </a:r>
            <a:r>
              <a:rPr lang="en-GB" sz="1800" dirty="0" err="1">
                <a:effectLst/>
                <a:latin typeface="Times New Roman" panose="02020603050405020304" pitchFamily="18" charset="0"/>
                <a:ea typeface="Times New Roman" panose="02020603050405020304" pitchFamily="18" charset="0"/>
              </a:rPr>
              <a:t>tasarımı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uygun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görülmüştür</a:t>
            </a:r>
            <a:r>
              <a:rPr lang="en-GB" sz="1800" dirty="0">
                <a:effectLst/>
                <a:latin typeface="Times New Roman" panose="02020603050405020304" pitchFamily="18" charset="0"/>
                <a:ea typeface="Times New Roman" panose="02020603050405020304" pitchFamily="18" charset="0"/>
              </a:rPr>
              <a:t>. </a:t>
            </a:r>
            <a:endParaRPr lang="tr-TR" sz="1800" dirty="0">
              <a:effectLst/>
              <a:latin typeface="Times New Roman" panose="02020603050405020304" pitchFamily="18" charset="0"/>
              <a:ea typeface="Times New Roman" panose="02020603050405020304" pitchFamily="18" charset="0"/>
            </a:endParaRPr>
          </a:p>
          <a:p>
            <a:pPr algn="just"/>
            <a:r>
              <a:rPr lang="en-GB" sz="1800" dirty="0">
                <a:effectLst/>
                <a:latin typeface="Times New Roman" panose="02020603050405020304" pitchFamily="18" charset="0"/>
                <a:ea typeface="Times New Roman" panose="02020603050405020304" pitchFamily="18" charset="0"/>
              </a:rPr>
              <a:t>Bu </a:t>
            </a:r>
            <a:r>
              <a:rPr lang="en-GB" sz="1800" dirty="0" err="1">
                <a:effectLst/>
                <a:latin typeface="Times New Roman" panose="02020603050405020304" pitchFamily="18" charset="0"/>
                <a:ea typeface="Times New Roman" panose="02020603050405020304" pitchFamily="18" charset="0"/>
              </a:rPr>
              <a:t>projede</a:t>
            </a:r>
            <a:r>
              <a:rPr lang="en-GB" sz="1800" dirty="0">
                <a:effectLst/>
                <a:latin typeface="Times New Roman" panose="02020603050405020304" pitchFamily="18" charset="0"/>
                <a:ea typeface="Times New Roman" panose="02020603050405020304" pitchFamily="18" charset="0"/>
              </a:rPr>
              <a:t> Raspberry Pi 3 Model B+ </a:t>
            </a:r>
            <a:r>
              <a:rPr lang="en-GB" sz="1800" dirty="0" err="1">
                <a:effectLst/>
                <a:latin typeface="Times New Roman" panose="02020603050405020304" pitchFamily="18" charset="0"/>
                <a:ea typeface="Times New Roman" panose="02020603050405020304" pitchFamily="18" charset="0"/>
              </a:rPr>
              <a:t>kartı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Arduino Uno </a:t>
            </a:r>
            <a:r>
              <a:rPr lang="en-GB" sz="1800" dirty="0" err="1">
                <a:effectLst/>
                <a:latin typeface="Times New Roman" panose="02020603050405020304" pitchFamily="18" charset="0"/>
                <a:ea typeface="Times New Roman" panose="02020603050405020304" pitchFamily="18" charset="0"/>
              </a:rPr>
              <a:t>geliştirme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kartı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a:t>
            </a:r>
            <a:r>
              <a:rPr lang="en-GB" sz="1800" dirty="0">
                <a:effectLst/>
                <a:latin typeface="Times New Roman" panose="02020603050405020304" pitchFamily="18" charset="0"/>
                <a:ea typeface="Times New Roman" panose="02020603050405020304" pitchFamily="18" charset="0"/>
              </a:rPr>
              <a:t> 4 </a:t>
            </a:r>
            <a:r>
              <a:rPr lang="en-GB" sz="1800" dirty="0" err="1">
                <a:effectLst/>
                <a:latin typeface="Times New Roman" panose="02020603050405020304" pitchFamily="18" charset="0"/>
                <a:ea typeface="Times New Roman" panose="02020603050405020304" pitchFamily="18" charset="0"/>
              </a:rPr>
              <a:t>kollu</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robotun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otonom</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etmesi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kameradan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alınan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görüntüyü</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işleyerek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gerçekleştirilmesi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amaçlanmıştır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Otonom</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sistemi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bulanık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mantık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algoritması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kullanılarak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çalıştırılmıştır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Örümcek</a:t>
            </a:r>
            <a:r>
              <a:rPr lang="en-GB" sz="1800" dirty="0">
                <a:effectLst/>
                <a:latin typeface="Times New Roman" panose="02020603050405020304" pitchFamily="18" charset="0"/>
                <a:ea typeface="Times New Roman" panose="02020603050405020304" pitchFamily="18" charset="0"/>
              </a:rPr>
              <a:t> robot </a:t>
            </a:r>
            <a:r>
              <a:rPr lang="en-GB" sz="1800" dirty="0" err="1">
                <a:effectLst/>
                <a:latin typeface="Times New Roman" panose="02020603050405020304" pitchFamily="18" charset="0"/>
                <a:ea typeface="Times New Roman" panose="02020603050405020304" pitchFamily="18" charset="0"/>
              </a:rPr>
              <a:t>dört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adet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bacakların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bağlandığı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adet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gövdeden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oluşmaktadır</a:t>
            </a:r>
            <a:r>
              <a:rPr lang="en-GB" sz="1800" dirty="0">
                <a:effectLst/>
                <a:latin typeface="Times New Roman" panose="02020603050405020304" pitchFamily="18" charset="0"/>
                <a:ea typeface="Times New Roman" panose="02020603050405020304" pitchFamily="18" charset="0"/>
              </a:rPr>
              <a:t>. Her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üç</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adet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parçadan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oluşmaktadır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Bacağı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oluşturan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parçalar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birbirlerine</a:t>
            </a:r>
            <a:r>
              <a:rPr lang="en-GB" sz="1800" dirty="0">
                <a:effectLst/>
                <a:latin typeface="Times New Roman" panose="02020603050405020304" pitchFamily="18" charset="0"/>
                <a:ea typeface="Times New Roman" panose="02020603050405020304" pitchFamily="18" charset="0"/>
              </a:rPr>
              <a:t> servo </a:t>
            </a:r>
            <a:r>
              <a:rPr lang="en-GB" sz="1800" dirty="0" err="1">
                <a:effectLst/>
                <a:latin typeface="Times New Roman" panose="02020603050405020304" pitchFamily="18" charset="0"/>
                <a:ea typeface="Times New Roman" panose="02020603050405020304" pitchFamily="18" charset="0"/>
              </a:rPr>
              <a:t>motorlar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her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gövdeye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adet</a:t>
            </a:r>
            <a:r>
              <a:rPr lang="en-GB" sz="1800" dirty="0">
                <a:effectLst/>
                <a:latin typeface="Times New Roman" panose="02020603050405020304" pitchFamily="18" charset="0"/>
                <a:ea typeface="Times New Roman" panose="02020603050405020304" pitchFamily="18" charset="0"/>
              </a:rPr>
              <a:t> servo motor </a:t>
            </a:r>
            <a:r>
              <a:rPr lang="en-GB" sz="1800" dirty="0" err="1">
                <a:effectLst/>
                <a:latin typeface="Times New Roman" panose="02020603050405020304" pitchFamily="18" charset="0"/>
                <a:ea typeface="Times New Roman" panose="02020603050405020304" pitchFamily="18" charset="0"/>
              </a:rPr>
              <a:t>ile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bağlanmaktadır</a:t>
            </a:r>
            <a:r>
              <a:rPr lang="en-GB" sz="1800" dirty="0">
                <a:effectLst/>
                <a:latin typeface="Times New Roman" panose="02020603050405020304" pitchFamily="18" charset="0"/>
                <a:ea typeface="Times New Roman" panose="02020603050405020304" pitchFamily="18" charset="0"/>
              </a:rPr>
              <a:t>. Servo </a:t>
            </a:r>
            <a:r>
              <a:rPr lang="en-GB" sz="1800" dirty="0" err="1">
                <a:effectLst/>
                <a:latin typeface="Times New Roman" panose="02020603050405020304" pitchFamily="18" charset="0"/>
                <a:ea typeface="Times New Roman" panose="02020603050405020304" pitchFamily="18" charset="0"/>
              </a:rPr>
              <a:t>motorlar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için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eklem</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görevi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görmekte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örümceğin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hareketini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sağlamaktadır</a:t>
            </a:r>
            <a:r>
              <a:rPr lang="en-GB" sz="1800" dirty="0">
                <a:effectLst/>
                <a:latin typeface="Times New Roman" panose="02020603050405020304" pitchFamily="18" charset="0"/>
                <a:ea typeface="Times New Roman" panose="02020603050405020304" pitchFamily="18" charset="0"/>
              </a:rPr>
              <a:t>. Her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için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örümceğin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gövdesine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bağlı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olan</a:t>
            </a:r>
            <a:r>
              <a:rPr lang="en-GB" sz="1800" dirty="0">
                <a:effectLst/>
                <a:latin typeface="Times New Roman" panose="02020603050405020304" pitchFamily="18" charset="0"/>
                <a:ea typeface="Times New Roman" panose="02020603050405020304" pitchFamily="18" charset="0"/>
              </a:rPr>
              <a:t> servo </a:t>
            </a:r>
            <a:r>
              <a:rPr lang="en-GB" sz="1800" dirty="0" err="1">
                <a:effectLst/>
                <a:latin typeface="Times New Roman" panose="02020603050405020304" pitchFamily="18" charset="0"/>
                <a:ea typeface="Times New Roman" panose="02020603050405020304" pitchFamily="18" charset="0"/>
              </a:rPr>
              <a:t>motora</a:t>
            </a:r>
            <a:r>
              <a:rPr lang="en-GB" sz="1800" dirty="0">
                <a:effectLst/>
                <a:latin typeface="Times New Roman" panose="02020603050405020304" pitchFamily="18" charset="0"/>
                <a:ea typeface="Times New Roman" panose="02020603050405020304" pitchFamily="18" charset="0"/>
              </a:rPr>
              <a:t> X, </a:t>
            </a:r>
            <a:r>
              <a:rPr lang="en-GB" sz="1800" dirty="0" err="1">
                <a:effectLst/>
                <a:latin typeface="Times New Roman" panose="02020603050405020304" pitchFamily="18" charset="0"/>
                <a:ea typeface="Times New Roman" panose="02020603050405020304" pitchFamily="18" charset="0"/>
              </a:rPr>
              <a:t>sonraki</a:t>
            </a:r>
            <a:r>
              <a:rPr lang="en-GB" sz="1800" dirty="0">
                <a:effectLst/>
                <a:latin typeface="Times New Roman" panose="02020603050405020304" pitchFamily="18" charset="0"/>
                <a:ea typeface="Times New Roman" panose="02020603050405020304" pitchFamily="18" charset="0"/>
              </a:rPr>
              <a:t> servo </a:t>
            </a:r>
            <a:r>
              <a:rPr lang="en-GB" sz="1800" dirty="0" err="1">
                <a:effectLst/>
                <a:latin typeface="Times New Roman" panose="02020603050405020304" pitchFamily="18" charset="0"/>
                <a:ea typeface="Times New Roman" panose="02020603050405020304" pitchFamily="18" charset="0"/>
              </a:rPr>
              <a:t>motora</a:t>
            </a:r>
            <a:r>
              <a:rPr lang="en-GB" sz="1800" dirty="0">
                <a:effectLst/>
                <a:latin typeface="Times New Roman" panose="02020603050405020304" pitchFamily="18" charset="0"/>
                <a:ea typeface="Times New Roman" panose="02020603050405020304" pitchFamily="18" charset="0"/>
              </a:rPr>
              <a:t> Y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uç</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kısımda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servo </a:t>
            </a:r>
            <a:r>
              <a:rPr lang="en-GB" sz="1800" dirty="0" err="1">
                <a:effectLst/>
                <a:latin typeface="Times New Roman" panose="02020603050405020304" pitchFamily="18" charset="0"/>
                <a:ea typeface="Times New Roman" panose="02020603050405020304" pitchFamily="18" charset="0"/>
              </a:rPr>
              <a:t>motora</a:t>
            </a:r>
            <a:r>
              <a:rPr lang="en-GB" sz="1800" dirty="0">
                <a:effectLst/>
                <a:latin typeface="Times New Roman" panose="02020603050405020304" pitchFamily="18" charset="0"/>
                <a:ea typeface="Times New Roman" panose="02020603050405020304" pitchFamily="18" charset="0"/>
              </a:rPr>
              <a:t> Z </a:t>
            </a:r>
            <a:r>
              <a:rPr lang="en-GB" sz="1800" dirty="0" err="1">
                <a:effectLst/>
                <a:latin typeface="Times New Roman" panose="02020603050405020304" pitchFamily="18" charset="0"/>
                <a:ea typeface="Times New Roman" panose="02020603050405020304" pitchFamily="18" charset="0"/>
              </a:rPr>
              <a:t>isimleri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verilmiştir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Örümceğe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tepeden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bakıldığı</a:t>
            </a:r>
            <a:r>
              <a:rPr lang="en-GB" sz="1800" dirty="0">
                <a:effectLst/>
                <a:latin typeface="Times New Roman" panose="02020603050405020304" pitchFamily="18" charset="0"/>
                <a:ea typeface="Times New Roman" panose="02020603050405020304" pitchFamily="18" charset="0"/>
              </a:rPr>
              <a:t> zaman </a:t>
            </a:r>
            <a:r>
              <a:rPr lang="tr-TR" sz="1800" dirty="0">
                <a:latin typeface="Times New Roman" panose="02020603050405020304" pitchFamily="18" charset="0"/>
                <a:ea typeface="Times New Roman" panose="02020603050405020304" pitchFamily="18" charset="0"/>
              </a:rPr>
              <a:t>sol</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tarafta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geride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bacağa</a:t>
            </a:r>
            <a:r>
              <a:rPr lang="en-GB" sz="1800" dirty="0">
                <a:effectLst/>
                <a:latin typeface="Times New Roman" panose="02020603050405020304" pitchFamily="18" charset="0"/>
                <a:ea typeface="Times New Roman" panose="02020603050405020304" pitchFamily="18" charset="0"/>
              </a:rPr>
              <a:t> 1.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tr-TR" sz="1800" dirty="0">
                <a:latin typeface="Times New Roman" panose="02020603050405020304" pitchFamily="18" charset="0"/>
                <a:ea typeface="Times New Roman" panose="02020603050405020304" pitchFamily="18" charset="0"/>
              </a:rPr>
              <a:t>sol</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tarafta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bacağa</a:t>
            </a:r>
            <a:r>
              <a:rPr lang="en-GB" sz="1800" dirty="0">
                <a:effectLst/>
                <a:latin typeface="Times New Roman" panose="02020603050405020304" pitchFamily="18" charset="0"/>
                <a:ea typeface="Times New Roman" panose="02020603050405020304" pitchFamily="18" charset="0"/>
              </a:rPr>
              <a:t> 2.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isimlendirilmiştir</a:t>
            </a:r>
            <a:r>
              <a:rPr lang="en-GB" sz="1800" dirty="0">
                <a:effectLst/>
                <a:latin typeface="Times New Roman" panose="02020603050405020304" pitchFamily="18" charset="0"/>
                <a:ea typeface="Times New Roman" panose="02020603050405020304" pitchFamily="18" charset="0"/>
              </a:rPr>
              <a:t>. </a:t>
            </a:r>
            <a:r>
              <a:rPr lang="tr-TR" sz="1800" dirty="0">
                <a:latin typeface="Times New Roman" panose="02020603050405020304" pitchFamily="18" charset="0"/>
                <a:ea typeface="Times New Roman" panose="02020603050405020304" pitchFamily="18" charset="0"/>
              </a:rPr>
              <a:t>sağ</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tarafta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geride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bacağa</a:t>
            </a:r>
            <a:r>
              <a:rPr lang="en-GB" sz="1800" dirty="0">
                <a:effectLst/>
                <a:latin typeface="Times New Roman" panose="02020603050405020304" pitchFamily="18" charset="0"/>
                <a:ea typeface="Times New Roman" panose="02020603050405020304" pitchFamily="18" charset="0"/>
              </a:rPr>
              <a:t> 3.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tr-TR" sz="1800" dirty="0">
                <a:latin typeface="Times New Roman" panose="02020603050405020304" pitchFamily="18" charset="0"/>
                <a:ea typeface="Times New Roman" panose="02020603050405020304" pitchFamily="18" charset="0"/>
              </a:rPr>
              <a:t>sağ</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tarafta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ileride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bacağa</a:t>
            </a:r>
            <a:r>
              <a:rPr lang="en-GB" sz="1800" dirty="0">
                <a:effectLst/>
                <a:latin typeface="Times New Roman" panose="02020603050405020304" pitchFamily="18" charset="0"/>
                <a:ea typeface="Times New Roman" panose="02020603050405020304" pitchFamily="18" charset="0"/>
              </a:rPr>
              <a:t> 4.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isimlendirilmiştir</a:t>
            </a:r>
            <a:r>
              <a:rPr lang="en-GB" sz="1800" dirty="0">
                <a:effectLst/>
                <a:latin typeface="Times New Roman" panose="02020603050405020304" pitchFamily="18" charset="0"/>
                <a:ea typeface="Times New Roman" panose="02020603050405020304" pitchFamily="18" charset="0"/>
              </a:rPr>
              <a:t>. Robot sensörün sol </a:t>
            </a:r>
            <a:r>
              <a:rPr lang="en-GB" sz="1800" dirty="0" err="1">
                <a:effectLst/>
                <a:latin typeface="Times New Roman" panose="02020603050405020304" pitchFamily="18" charset="0"/>
                <a:ea typeface="Times New Roman" panose="02020603050405020304" pitchFamily="18" charset="0"/>
              </a:rPr>
              <a:t>yanında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bulunan</a:t>
            </a:r>
            <a:r>
              <a:rPr lang="en-GB" sz="1800" dirty="0">
                <a:effectLst/>
                <a:latin typeface="Times New Roman" panose="02020603050405020304" pitchFamily="18" charset="0"/>
                <a:ea typeface="Times New Roman" panose="02020603050405020304" pitchFamily="18" charset="0"/>
              </a:rPr>
              <a:t> 2. </a:t>
            </a:r>
            <a:r>
              <a:rPr lang="en-GB" sz="1800" dirty="0" err="1">
                <a:effectLst/>
                <a:latin typeface="Times New Roman" panose="02020603050405020304" pitchFamily="18" charset="0"/>
                <a:ea typeface="Times New Roman" panose="02020603050405020304" pitchFamily="18" charset="0"/>
              </a:rPr>
              <a:t>bacağını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kaldırarak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ileri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ettirir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daha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sonra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bu</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diğer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üç</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bacak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tekrar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eder</a:t>
            </a:r>
            <a:r>
              <a:rPr lang="en-GB" sz="1800" dirty="0">
                <a:effectLst/>
                <a:latin typeface="Times New Roman" panose="02020603050405020304" pitchFamily="18" charset="0"/>
                <a:ea typeface="Times New Roman" panose="02020603050405020304" pitchFamily="18" charset="0"/>
              </a:rPr>
              <a:t>. Bu </a:t>
            </a:r>
            <a:r>
              <a:rPr lang="en-GB" sz="1800" dirty="0" err="1">
                <a:effectLst/>
                <a:latin typeface="Times New Roman" panose="02020603050405020304" pitchFamily="18" charset="0"/>
                <a:ea typeface="Times New Roman" panose="02020603050405020304" pitchFamily="18" charset="0"/>
              </a:rPr>
              <a:t>hareket</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dizini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tamamlandığında</a:t>
            </a:r>
            <a:r>
              <a:rPr lang="en-GB" sz="1800" dirty="0">
                <a:effectLst/>
                <a:latin typeface="Times New Roman" panose="02020603050405020304" pitchFamily="18" charset="0"/>
                <a:ea typeface="Times New Roman" panose="02020603050405020304" pitchFamily="18" charset="0"/>
              </a:rPr>
              <a:t> robot </a:t>
            </a:r>
            <a:r>
              <a:rPr lang="en-GB" sz="1800" dirty="0" err="1">
                <a:effectLst/>
                <a:latin typeface="Times New Roman" panose="02020603050405020304" pitchFamily="18" charset="0"/>
                <a:ea typeface="Times New Roman" panose="02020603050405020304" pitchFamily="18" charset="0"/>
              </a:rPr>
              <a:t>bir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adım</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ilerlemiş</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olacaktır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Örümceğin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hareketi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mesafe</a:t>
            </a:r>
            <a:r>
              <a:rPr lang="en-GB" sz="1800" dirty="0">
                <a:effectLst/>
                <a:latin typeface="Times New Roman" panose="02020603050405020304" pitchFamily="18" charset="0"/>
                <a:ea typeface="Times New Roman" panose="02020603050405020304" pitchFamily="18" charset="0"/>
              </a:rPr>
              <a:t> sensörlerinden </a:t>
            </a:r>
            <a:r>
              <a:rPr lang="en-GB" sz="1800" dirty="0" err="1">
                <a:effectLst/>
                <a:latin typeface="Times New Roman" panose="02020603050405020304" pitchFamily="18" charset="0"/>
                <a:ea typeface="Times New Roman" panose="02020603050405020304" pitchFamily="18" charset="0"/>
              </a:rPr>
              <a:t>gelecek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veriye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şekillenmektedir</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Engele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olan</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uzaklığına</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göre</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göreceli</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olarak</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hızını</a:t>
            </a:r>
            <a:r>
              <a:rPr lang="en-GB" sz="1800" dirty="0">
                <a:effectLst/>
                <a:latin typeface="Times New Roman" panose="02020603050405020304" pitchFamily="18" charset="0"/>
                <a:ea typeface="Times New Roman" panose="02020603050405020304" pitchFamily="18" charset="0"/>
              </a:rPr>
              <a:t> </a:t>
            </a:r>
            <a:r>
              <a:rPr lang="en-GB" sz="1800" dirty="0" err="1">
                <a:effectLst/>
                <a:latin typeface="Times New Roman" panose="02020603050405020304" pitchFamily="18" charset="0"/>
                <a:ea typeface="Times New Roman" panose="02020603050405020304" pitchFamily="18" charset="0"/>
              </a:rPr>
              <a:t>değiştirmektedir</a:t>
            </a:r>
            <a:r>
              <a:rPr lang="en-GB" sz="1800" dirty="0">
                <a:effectLst/>
                <a:latin typeface="Times New Roman" panose="02020603050405020304" pitchFamily="18" charset="0"/>
                <a:ea typeface="Times New Roman" panose="02020603050405020304" pitchFamily="18" charset="0"/>
              </a:rPr>
              <a:t>.</a:t>
            </a:r>
            <a:endParaRPr lang="tr-TR" sz="1800" dirty="0">
              <a:effectLst/>
              <a:latin typeface="Times New Roman" panose="02020603050405020304" pitchFamily="18" charset="0"/>
              <a:ea typeface="Times New Roman" panose="02020603050405020304" pitchFamily="18" charset="0"/>
            </a:endParaRPr>
          </a:p>
          <a:p>
            <a:endParaRPr lang="tr-TR" dirty="0"/>
          </a:p>
        </p:txBody>
      </p:sp>
    </p:spTree>
    <p:extLst>
      <p:ext uri="{BB962C8B-B14F-4D97-AF65-F5344CB8AC3E}">
        <p14:creationId xmlns:p14="http://schemas.microsoft.com/office/powerpoint/2010/main" val="4240909768"/>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CAB99E-D155-4771-AF2E-A3D21C98D1D0}"/>
              </a:ext>
            </a:extLst>
          </p:cNvPr>
          <p:cNvSpPr>
            <a:spLocks noGrp="1"/>
          </p:cNvSpPr>
          <p:nvPr>
            <p:ph type="title"/>
          </p:nvPr>
        </p:nvSpPr>
        <p:spPr/>
        <p:txBody>
          <a:bodyPr/>
          <a:lstStyle/>
          <a:p>
            <a:r>
              <a:rPr lang="tr-TR" dirty="0"/>
              <a:t>Materyal ve metod</a:t>
            </a:r>
          </a:p>
        </p:txBody>
      </p:sp>
      <p:sp>
        <p:nvSpPr>
          <p:cNvPr id="3" name="İçerik Yer Tutucusu 2">
            <a:extLst>
              <a:ext uri="{FF2B5EF4-FFF2-40B4-BE49-F238E27FC236}">
                <a16:creationId xmlns:a16="http://schemas.microsoft.com/office/drawing/2014/main" id="{2FD7CD6C-57E7-42C8-8CE7-26EE9D82909B}"/>
              </a:ext>
            </a:extLst>
          </p:cNvPr>
          <p:cNvSpPr>
            <a:spLocks noGrp="1"/>
          </p:cNvSpPr>
          <p:nvPr>
            <p:ph idx="1"/>
          </p:nvPr>
        </p:nvSpPr>
        <p:spPr/>
        <p:txBody>
          <a:bodyPr>
            <a:normAutofit/>
          </a:bodyPr>
          <a:lstStyle/>
          <a:p>
            <a:r>
              <a:rPr lang="tr-TR" sz="1600" dirty="0"/>
              <a:t>Proje için Örümcek Robot dış donanımı, 12 adet servo motor, Raspberry Pi 3 B+, Raspberry Pi Camera, Arduino Uno, 2 Adet 3.7 Volt Li-on Pil, Arduino Shield, USB-Micro USB kablo, jumper kablo materyalleri kullanılmıştır. Kartlar 7.4 Volt besleme gücüyle çalışır. Piller direkt olarak Arduino ’ya bağlıdır. Raspberry Pi gücü, Arduino üzerinden USB girişten alır.</a:t>
            </a:r>
          </a:p>
          <a:p>
            <a:endParaRPr lang="tr-TR" sz="1600" dirty="0"/>
          </a:p>
        </p:txBody>
      </p:sp>
      <p:pic>
        <p:nvPicPr>
          <p:cNvPr id="9" name="Resim 8">
            <a:extLst>
              <a:ext uri="{FF2B5EF4-FFF2-40B4-BE49-F238E27FC236}">
                <a16:creationId xmlns:a16="http://schemas.microsoft.com/office/drawing/2014/main" id="{2E9BA1A7-CEAD-44D6-AE47-54DEE9799D23}"/>
              </a:ext>
            </a:extLst>
          </p:cNvPr>
          <p:cNvPicPr>
            <a:picLocks noChangeAspect="1"/>
          </p:cNvPicPr>
          <p:nvPr/>
        </p:nvPicPr>
        <p:blipFill>
          <a:blip r:embed="rId2"/>
          <a:stretch>
            <a:fillRect/>
          </a:stretch>
        </p:blipFill>
        <p:spPr>
          <a:xfrm>
            <a:off x="738995" y="3429000"/>
            <a:ext cx="2633700" cy="2633700"/>
          </a:xfrm>
          <a:prstGeom prst="rect">
            <a:avLst/>
          </a:prstGeom>
        </p:spPr>
      </p:pic>
      <p:pic>
        <p:nvPicPr>
          <p:cNvPr id="10" name="Resim 9">
            <a:extLst>
              <a:ext uri="{FF2B5EF4-FFF2-40B4-BE49-F238E27FC236}">
                <a16:creationId xmlns:a16="http://schemas.microsoft.com/office/drawing/2014/main" id="{59D5B972-83FF-46FC-A11C-F7D28B060F08}"/>
              </a:ext>
            </a:extLst>
          </p:cNvPr>
          <p:cNvPicPr>
            <a:picLocks noChangeAspect="1"/>
          </p:cNvPicPr>
          <p:nvPr/>
        </p:nvPicPr>
        <p:blipFill>
          <a:blip r:embed="rId3"/>
          <a:stretch>
            <a:fillRect/>
          </a:stretch>
        </p:blipFill>
        <p:spPr>
          <a:xfrm>
            <a:off x="5843528" y="3914782"/>
            <a:ext cx="2633700" cy="1662136"/>
          </a:xfrm>
          <a:prstGeom prst="rect">
            <a:avLst/>
          </a:prstGeom>
        </p:spPr>
      </p:pic>
      <p:pic>
        <p:nvPicPr>
          <p:cNvPr id="11" name="Resim 10">
            <a:extLst>
              <a:ext uri="{FF2B5EF4-FFF2-40B4-BE49-F238E27FC236}">
                <a16:creationId xmlns:a16="http://schemas.microsoft.com/office/drawing/2014/main" id="{F6B20CF9-74ED-4174-9872-4FD7969B02BD}"/>
              </a:ext>
            </a:extLst>
          </p:cNvPr>
          <p:cNvPicPr>
            <a:picLocks noChangeAspect="1"/>
          </p:cNvPicPr>
          <p:nvPr/>
        </p:nvPicPr>
        <p:blipFill>
          <a:blip r:embed="rId4"/>
          <a:stretch>
            <a:fillRect/>
          </a:stretch>
        </p:blipFill>
        <p:spPr>
          <a:xfrm>
            <a:off x="3496365" y="3566656"/>
            <a:ext cx="2347163" cy="2347163"/>
          </a:xfrm>
          <a:prstGeom prst="rect">
            <a:avLst/>
          </a:prstGeom>
        </p:spPr>
      </p:pic>
      <p:pic>
        <p:nvPicPr>
          <p:cNvPr id="12" name="Resim 11">
            <a:extLst>
              <a:ext uri="{FF2B5EF4-FFF2-40B4-BE49-F238E27FC236}">
                <a16:creationId xmlns:a16="http://schemas.microsoft.com/office/drawing/2014/main" id="{0F64CA64-2FFE-43C7-9881-011DBBE1020D}"/>
              </a:ext>
            </a:extLst>
          </p:cNvPr>
          <p:cNvPicPr>
            <a:picLocks noChangeAspect="1"/>
          </p:cNvPicPr>
          <p:nvPr/>
        </p:nvPicPr>
        <p:blipFill>
          <a:blip r:embed="rId5"/>
          <a:stretch>
            <a:fillRect/>
          </a:stretch>
        </p:blipFill>
        <p:spPr>
          <a:xfrm>
            <a:off x="8959396" y="3909834"/>
            <a:ext cx="2347163" cy="1660808"/>
          </a:xfrm>
          <a:prstGeom prst="rect">
            <a:avLst/>
          </a:prstGeom>
        </p:spPr>
      </p:pic>
    </p:spTree>
    <p:extLst>
      <p:ext uri="{BB962C8B-B14F-4D97-AF65-F5344CB8AC3E}">
        <p14:creationId xmlns:p14="http://schemas.microsoft.com/office/powerpoint/2010/main" val="317590111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2A9941-2F9E-4378-959B-6A62F3CD67CD}"/>
              </a:ext>
            </a:extLst>
          </p:cNvPr>
          <p:cNvSpPr>
            <a:spLocks noGrp="1"/>
          </p:cNvSpPr>
          <p:nvPr>
            <p:ph type="title"/>
          </p:nvPr>
        </p:nvSpPr>
        <p:spPr/>
        <p:txBody>
          <a:bodyPr/>
          <a:lstStyle/>
          <a:p>
            <a:pPr algn="ctr"/>
            <a:r>
              <a:rPr lang="tr-TR" dirty="0"/>
              <a:t>HAREKET MEKANİZMASI</a:t>
            </a:r>
          </a:p>
        </p:txBody>
      </p:sp>
      <p:pic>
        <p:nvPicPr>
          <p:cNvPr id="4" name="İçerik Yer Tutucusu 3">
            <a:extLst>
              <a:ext uri="{FF2B5EF4-FFF2-40B4-BE49-F238E27FC236}">
                <a16:creationId xmlns:a16="http://schemas.microsoft.com/office/drawing/2014/main" id="{7D1C8646-DA57-42FC-A348-DCBEFC5DC8D6}"/>
              </a:ext>
            </a:extLst>
          </p:cNvPr>
          <p:cNvPicPr>
            <a:picLocks noGrp="1" noChangeAspect="1"/>
          </p:cNvPicPr>
          <p:nvPr>
            <p:ph idx="1"/>
          </p:nvPr>
        </p:nvPicPr>
        <p:blipFill>
          <a:blip r:embed="rId2"/>
          <a:stretch>
            <a:fillRect/>
          </a:stretch>
        </p:blipFill>
        <p:spPr>
          <a:xfrm>
            <a:off x="3387788" y="2358382"/>
            <a:ext cx="5082588" cy="3807230"/>
          </a:xfrm>
          <a:prstGeom prst="rect">
            <a:avLst/>
          </a:prstGeom>
        </p:spPr>
      </p:pic>
    </p:spTree>
    <p:extLst>
      <p:ext uri="{BB962C8B-B14F-4D97-AF65-F5344CB8AC3E}">
        <p14:creationId xmlns:p14="http://schemas.microsoft.com/office/powerpoint/2010/main" val="3353137106"/>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AAB6C0-F9A8-4B36-B3F6-37A7913DFBB0}"/>
              </a:ext>
            </a:extLst>
          </p:cNvPr>
          <p:cNvSpPr>
            <a:spLocks noGrp="1"/>
          </p:cNvSpPr>
          <p:nvPr>
            <p:ph type="title"/>
          </p:nvPr>
        </p:nvSpPr>
        <p:spPr/>
        <p:txBody>
          <a:bodyPr/>
          <a:lstStyle/>
          <a:p>
            <a:r>
              <a:rPr lang="tr-TR" dirty="0"/>
              <a:t>İLERİ YÖNE VE GERİ YÖNE HAREKET MEKANİZMASI</a:t>
            </a:r>
          </a:p>
        </p:txBody>
      </p:sp>
      <p:sp>
        <p:nvSpPr>
          <p:cNvPr id="3" name="İçerik Yer Tutucusu 2">
            <a:extLst>
              <a:ext uri="{FF2B5EF4-FFF2-40B4-BE49-F238E27FC236}">
                <a16:creationId xmlns:a16="http://schemas.microsoft.com/office/drawing/2014/main" id="{D22DB5BF-3B6A-4ACB-A622-CC5161F2B33B}"/>
              </a:ext>
            </a:extLst>
          </p:cNvPr>
          <p:cNvSpPr>
            <a:spLocks noGrp="1"/>
          </p:cNvSpPr>
          <p:nvPr>
            <p:ph idx="1"/>
          </p:nvPr>
        </p:nvSpPr>
        <p:spPr>
          <a:xfrm>
            <a:off x="1141412" y="2249486"/>
            <a:ext cx="10428547" cy="4207297"/>
          </a:xfrm>
        </p:spPr>
        <p:txBody>
          <a:bodyPr>
            <a:normAutofit fontScale="92500" lnSpcReduction="10000"/>
          </a:bodyPr>
          <a:lstStyle/>
          <a:p>
            <a:r>
              <a:rPr lang="tr-TR" sz="1400" dirty="0"/>
              <a:t>Örümceğin İleri Yönlü Hareketi:</a:t>
            </a:r>
          </a:p>
          <a:p>
            <a:r>
              <a:rPr lang="tr-TR" sz="1400" dirty="0"/>
              <a:t>Örümceğin bir bacağının ileriye doğru bir adım atabilmesi için uygulaması gereken prosedür:</a:t>
            </a:r>
          </a:p>
          <a:p>
            <a:r>
              <a:rPr lang="tr-TR" sz="1400" dirty="0"/>
              <a:t>Bacakta bulunan Y isimli servo motorun açısı belirli bir miktar azaltılır, Z isimli servo morun açısı belirli bir miktar azaltılır ve örümceğin bacağının yer ile olan teması kesilir. X isimli servo motorun açısı belirli bir miktar arttırılarak örümceğin bacağı ileriye doğru çevrilir. Y ve Z isimli servo motorların açısı başlangıç konumuna getirilerek bacağın yer ile olan teması sağlanır. Böylece örümceğin bir bacağı için bir adım tamamlanmış olur.</a:t>
            </a:r>
          </a:p>
          <a:p>
            <a:r>
              <a:rPr lang="tr-TR" sz="1400" dirty="0"/>
              <a:t>Örümceğin ileriye doğru hareket etmesi için bacakların koordineli bir şekilde adım atmaları gerekir. İleri yönlü hareket için bacakların hareket sırası; 2 numaralı bacak, 1 numaralı bacak, 3 numaralı bacak ve 4 numaralı bacak şeklindedir.</a:t>
            </a:r>
          </a:p>
          <a:p>
            <a:r>
              <a:rPr lang="tr-TR" sz="1400" dirty="0"/>
              <a:t> Örümceğin Geri Yönlü Hareketi:</a:t>
            </a:r>
          </a:p>
          <a:p>
            <a:r>
              <a:rPr lang="tr-TR" sz="1400" dirty="0"/>
              <a:t>Örümceğin bir bacağının geriye doğru bir adım atabilmesi için uygulaması gereken prosedür:</a:t>
            </a:r>
          </a:p>
          <a:p>
            <a:r>
              <a:rPr lang="tr-TR" sz="1400" dirty="0"/>
              <a:t>Bacakta bulunan Y isimli servo motorun açısı belirli bir miktar azaltılır, Z isimli servo morun açısı belirli bir miktar azaltılır ve örümceğin bacağının yer ile olan teması kesilir. X isimli servo motorun açısı belirli bir miktar arttırılarak örümceğin bacağı geriye doğru hareket ettirilir. Y ve Z isimli servo motorların açısı başlangıç konumuna getirilerek bacağın yer ile olan teması sağlanır. Böylece örümceğin bir bacağı için bir adım tamamlanmış olur.</a:t>
            </a:r>
          </a:p>
          <a:p>
            <a:r>
              <a:rPr lang="tr-TR" sz="1400" dirty="0"/>
              <a:t>Örümceğin geriye doğru hareket etmesi için bacakların koordineli bir şekilde adım atmaları gerekir. Geri yönlü hareket için bacakların hareket sırası; 4 numaralı bacak, 3 numaralı bacak, 1 numaralı bacak ve 2 numaralı bacak şeklindedir.</a:t>
            </a:r>
          </a:p>
          <a:p>
            <a:endParaRPr lang="tr-TR" sz="1400" dirty="0"/>
          </a:p>
        </p:txBody>
      </p:sp>
    </p:spTree>
    <p:extLst>
      <p:ext uri="{BB962C8B-B14F-4D97-AF65-F5344CB8AC3E}">
        <p14:creationId xmlns:p14="http://schemas.microsoft.com/office/powerpoint/2010/main" val="106049464"/>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40E724-D937-4D3E-B56D-84116E4A367B}"/>
              </a:ext>
            </a:extLst>
          </p:cNvPr>
          <p:cNvSpPr>
            <a:spLocks noGrp="1"/>
          </p:cNvSpPr>
          <p:nvPr>
            <p:ph type="title"/>
          </p:nvPr>
        </p:nvSpPr>
        <p:spPr/>
        <p:txBody>
          <a:bodyPr/>
          <a:lstStyle/>
          <a:p>
            <a:r>
              <a:rPr lang="tr-TR" dirty="0"/>
              <a:t>SAĞ YÖNLÜ HAREKET MEKANİZMASI</a:t>
            </a:r>
          </a:p>
        </p:txBody>
      </p:sp>
      <p:sp>
        <p:nvSpPr>
          <p:cNvPr id="3" name="İçerik Yer Tutucusu 2">
            <a:extLst>
              <a:ext uri="{FF2B5EF4-FFF2-40B4-BE49-F238E27FC236}">
                <a16:creationId xmlns:a16="http://schemas.microsoft.com/office/drawing/2014/main" id="{03ED6A88-6997-462D-9708-87807450DD62}"/>
              </a:ext>
            </a:extLst>
          </p:cNvPr>
          <p:cNvSpPr>
            <a:spLocks noGrp="1"/>
          </p:cNvSpPr>
          <p:nvPr>
            <p:ph idx="1"/>
          </p:nvPr>
        </p:nvSpPr>
        <p:spPr>
          <a:xfrm>
            <a:off x="1141412" y="2249487"/>
            <a:ext cx="5084505" cy="3898764"/>
          </a:xfrm>
        </p:spPr>
        <p:txBody>
          <a:bodyPr>
            <a:normAutofit fontScale="62500" lnSpcReduction="20000"/>
          </a:bodyPr>
          <a:lstStyle/>
          <a:p>
            <a:r>
              <a:rPr lang="tr-TR" dirty="0"/>
              <a:t> Örümceğin Sağ Yönlü Hareketi:</a:t>
            </a:r>
          </a:p>
          <a:p>
            <a:r>
              <a:rPr lang="tr-TR" dirty="0"/>
              <a:t>Örümceğin sağa dönebilmek için uygulaması gereken hareketler:</a:t>
            </a:r>
          </a:p>
          <a:p>
            <a:r>
              <a:rPr lang="tr-TR" dirty="0"/>
              <a:t>Bacakta bulunan Y isimli servo motorun açısı belirli bir miktar azaltılır, Z isimli servo motorun açısı belirli bir miktar azaltılır ve böylece bacağın yer ile olan bağlantısı kesilir. X isimli servo motorunun saat yönünde dönecek şekilde açısı arttırılır. Y ve Z isimli servo motorları başlangıç açılarına getirilir. Bu sayede bir bacağın sağa dönüşü tamamlanmış olur. </a:t>
            </a:r>
          </a:p>
          <a:p>
            <a:r>
              <a:rPr lang="tr-TR" dirty="0"/>
              <a:t>Örümceğin tam sağa doğru dönebilmesi için bu işlemler her bacak için üçer kez tekrarlanır. Sırasıyla hareket ettirilecek bacaklar; 2 numaralı bacak, 4 numaralı bacak, 3 numaralı bacak ve 1 numaralı bacaktır.</a:t>
            </a:r>
          </a:p>
          <a:p>
            <a:endParaRPr lang="tr-TR" dirty="0"/>
          </a:p>
        </p:txBody>
      </p:sp>
      <p:pic>
        <p:nvPicPr>
          <p:cNvPr id="4" name="Resim 3">
            <a:extLst>
              <a:ext uri="{FF2B5EF4-FFF2-40B4-BE49-F238E27FC236}">
                <a16:creationId xmlns:a16="http://schemas.microsoft.com/office/drawing/2014/main" id="{27B67E2A-BAD6-4E04-9414-04EB30502EE7}"/>
              </a:ext>
            </a:extLst>
          </p:cNvPr>
          <p:cNvPicPr>
            <a:picLocks noChangeAspect="1"/>
          </p:cNvPicPr>
          <p:nvPr/>
        </p:nvPicPr>
        <p:blipFill>
          <a:blip r:embed="rId2"/>
          <a:stretch>
            <a:fillRect/>
          </a:stretch>
        </p:blipFill>
        <p:spPr>
          <a:xfrm>
            <a:off x="6877934" y="2097088"/>
            <a:ext cx="5084505" cy="3810330"/>
          </a:xfrm>
          <a:prstGeom prst="rect">
            <a:avLst/>
          </a:prstGeom>
        </p:spPr>
      </p:pic>
    </p:spTree>
    <p:extLst>
      <p:ext uri="{BB962C8B-B14F-4D97-AF65-F5344CB8AC3E}">
        <p14:creationId xmlns:p14="http://schemas.microsoft.com/office/powerpoint/2010/main" val="888119289"/>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5B21BC-DF5E-42A3-B0DE-EB53400CC89C}"/>
              </a:ext>
            </a:extLst>
          </p:cNvPr>
          <p:cNvSpPr>
            <a:spLocks noGrp="1"/>
          </p:cNvSpPr>
          <p:nvPr>
            <p:ph type="title"/>
          </p:nvPr>
        </p:nvSpPr>
        <p:spPr/>
        <p:txBody>
          <a:bodyPr/>
          <a:lstStyle/>
          <a:p>
            <a:r>
              <a:rPr lang="tr-TR" dirty="0"/>
              <a:t>Sol yönlü hareket mekanizması</a:t>
            </a:r>
          </a:p>
        </p:txBody>
      </p:sp>
      <p:sp>
        <p:nvSpPr>
          <p:cNvPr id="3" name="İçerik Yer Tutucusu 2">
            <a:extLst>
              <a:ext uri="{FF2B5EF4-FFF2-40B4-BE49-F238E27FC236}">
                <a16:creationId xmlns:a16="http://schemas.microsoft.com/office/drawing/2014/main" id="{6EFBF22C-64E3-4F55-9CD1-4F134FC794F3}"/>
              </a:ext>
            </a:extLst>
          </p:cNvPr>
          <p:cNvSpPr>
            <a:spLocks noGrp="1"/>
          </p:cNvSpPr>
          <p:nvPr>
            <p:ph idx="1"/>
          </p:nvPr>
        </p:nvSpPr>
        <p:spPr>
          <a:xfrm>
            <a:off x="1141414" y="2241566"/>
            <a:ext cx="4519158" cy="4524993"/>
          </a:xfrm>
        </p:spPr>
        <p:txBody>
          <a:bodyPr>
            <a:normAutofit fontScale="62500" lnSpcReduction="20000"/>
          </a:bodyPr>
          <a:lstStyle/>
          <a:p>
            <a:r>
              <a:rPr lang="tr-TR" dirty="0"/>
              <a:t>Örümceğin Sol Yönlü Hareketi:</a:t>
            </a:r>
          </a:p>
          <a:p>
            <a:r>
              <a:rPr lang="tr-TR" dirty="0"/>
              <a:t>Örümceğin sola dönebilmek için uygulaması gereken hareketler:</a:t>
            </a:r>
          </a:p>
          <a:p>
            <a:r>
              <a:rPr lang="tr-TR" dirty="0"/>
              <a:t>Bacakta bulunan Y isimli servo motorun açısı belirli bir miktar azaltılır, Z isimli servo motorun açısı belirli bir miktar azaltılır ve böylece bacağın yer ile olan bağlantısı kesilir. X isimli servo motorunun açısı saat yönünün tersine doğru azaltılır. Y ve Z isimli servo motorları başlangıç açılarına getirilir. Bu sayede bir bacağın sola dönüşü tamamlanmış olur. </a:t>
            </a:r>
          </a:p>
          <a:p>
            <a:r>
              <a:rPr lang="tr-TR" dirty="0"/>
              <a:t>Örümceğin tam sola doğru dönebilmesi için bu işlemler her bacak için üçer kez tekrarlanır. Sırasıyla hareket ettirilecek bacaklar; 4 numaralı bacak, 2 numaralı bacak, 1 numaralı bacak ve 3 numaralı bacaklardır.</a:t>
            </a:r>
          </a:p>
          <a:p>
            <a:endParaRPr lang="tr-TR" dirty="0"/>
          </a:p>
        </p:txBody>
      </p:sp>
      <p:pic>
        <p:nvPicPr>
          <p:cNvPr id="4" name="Resim 3">
            <a:extLst>
              <a:ext uri="{FF2B5EF4-FFF2-40B4-BE49-F238E27FC236}">
                <a16:creationId xmlns:a16="http://schemas.microsoft.com/office/drawing/2014/main" id="{4D4C629C-4631-4971-8BA4-64917E2367CE}"/>
              </a:ext>
            </a:extLst>
          </p:cNvPr>
          <p:cNvPicPr>
            <a:picLocks noChangeAspect="1"/>
          </p:cNvPicPr>
          <p:nvPr/>
        </p:nvPicPr>
        <p:blipFill>
          <a:blip r:embed="rId2"/>
          <a:stretch>
            <a:fillRect/>
          </a:stretch>
        </p:blipFill>
        <p:spPr>
          <a:xfrm>
            <a:off x="6662707" y="2097088"/>
            <a:ext cx="5084505" cy="3810330"/>
          </a:xfrm>
          <a:prstGeom prst="rect">
            <a:avLst/>
          </a:prstGeom>
        </p:spPr>
      </p:pic>
    </p:spTree>
    <p:extLst>
      <p:ext uri="{BB962C8B-B14F-4D97-AF65-F5344CB8AC3E}">
        <p14:creationId xmlns:p14="http://schemas.microsoft.com/office/powerpoint/2010/main" val="1637119888"/>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B0DDEF-B884-4827-B511-CC1C98CEACF0}"/>
              </a:ext>
            </a:extLst>
          </p:cNvPr>
          <p:cNvSpPr>
            <a:spLocks noGrp="1"/>
          </p:cNvSpPr>
          <p:nvPr>
            <p:ph type="title"/>
          </p:nvPr>
        </p:nvSpPr>
        <p:spPr>
          <a:xfrm>
            <a:off x="1263333" y="2586655"/>
            <a:ext cx="9905998" cy="1478570"/>
          </a:xfrm>
        </p:spPr>
        <p:txBody>
          <a:bodyPr/>
          <a:lstStyle/>
          <a:p>
            <a:pPr algn="ctr"/>
            <a:r>
              <a:rPr lang="tr-TR" dirty="0"/>
              <a:t>Görüntü işleme uygulamaları</a:t>
            </a:r>
          </a:p>
        </p:txBody>
      </p:sp>
    </p:spTree>
    <p:extLst>
      <p:ext uri="{BB962C8B-B14F-4D97-AF65-F5344CB8AC3E}">
        <p14:creationId xmlns:p14="http://schemas.microsoft.com/office/powerpoint/2010/main" val="2356608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Devre</Template>
  <TotalTime>2643</TotalTime>
  <Words>1608</Words>
  <Application>Microsoft Office PowerPoint</Application>
  <PresentationFormat>Geniş ekran</PresentationFormat>
  <Paragraphs>70</Paragraphs>
  <Slides>25</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25</vt:i4>
      </vt:variant>
    </vt:vector>
  </HeadingPairs>
  <TitlesOfParts>
    <vt:vector size="29" baseType="lpstr">
      <vt:lpstr>Arial</vt:lpstr>
      <vt:lpstr>Times New Roman</vt:lpstr>
      <vt:lpstr>Tw Cen MT</vt:lpstr>
      <vt:lpstr>Devre</vt:lpstr>
      <vt:lpstr>ÖRÜMCEK ROBOT İLE GÖRÜNTÜ İŞLEME VE NESNE TAKİBİ</vt:lpstr>
      <vt:lpstr>Örümcek robot ile görüntü işleme ve YAPAY ZEKA UYGULAMALARI</vt:lpstr>
      <vt:lpstr>giriş</vt:lpstr>
      <vt:lpstr>Materyal ve metod</vt:lpstr>
      <vt:lpstr>HAREKET MEKANİZMASI</vt:lpstr>
      <vt:lpstr>İLERİ YÖNE VE GERİ YÖNE HAREKET MEKANİZMASI</vt:lpstr>
      <vt:lpstr>SAĞ YÖNLÜ HAREKET MEKANİZMASI</vt:lpstr>
      <vt:lpstr>Sol yönlü hareket mekanizması</vt:lpstr>
      <vt:lpstr>Görüntü işleme uygulamaları</vt:lpstr>
      <vt:lpstr>OPENCV KÜTÜPHANESİ KURULUMU</vt:lpstr>
      <vt:lpstr>Raspberry pi – Arduino haberleşmesi</vt:lpstr>
      <vt:lpstr>Yazılım geliştirme</vt:lpstr>
      <vt:lpstr>Görüntü işleme uygulaması algoritmasının oluşturulması </vt:lpstr>
      <vt:lpstr>PowerPoint Sunusu</vt:lpstr>
      <vt:lpstr>Hareket algoritmasının oluşturulması</vt:lpstr>
      <vt:lpstr>PowerPoint Sunusu</vt:lpstr>
      <vt:lpstr>sonuç</vt:lpstr>
      <vt:lpstr>Deneysel sonuçlar</vt:lpstr>
      <vt:lpstr>PowerPoint Sunusu</vt:lpstr>
      <vt:lpstr>kaynaklar</vt:lpstr>
      <vt:lpstr>Ek a</vt:lpstr>
      <vt:lpstr>PowerPoint Sunusu</vt:lpstr>
      <vt:lpstr>PowerPoint Sunusu</vt:lpstr>
      <vt:lpstr>Ek b</vt:lpstr>
      <vt:lpstr>DİNLEDİĞİNİZ İÇİN TEŞEKKÜRLER  BERAT EREN TERZİOĞLU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BERAT EREN TERZİOĞLU</dc:creator>
  <cp:lastModifiedBy>BERAT EREN TERZİOĞLU</cp:lastModifiedBy>
  <cp:revision>33</cp:revision>
  <dcterms:created xsi:type="dcterms:W3CDTF">2021-05-20T20:02:48Z</dcterms:created>
  <dcterms:modified xsi:type="dcterms:W3CDTF">2021-06-03T22:44:35Z</dcterms:modified>
</cp:coreProperties>
</file>